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8" r:id="rId4"/>
  </p:sldMasterIdLst>
  <p:notesMasterIdLst>
    <p:notesMasterId r:id="rId49"/>
  </p:notesMasterIdLst>
  <p:handoutMasterIdLst>
    <p:handoutMasterId r:id="rId50"/>
  </p:handoutMasterIdLst>
  <p:sldIdLst>
    <p:sldId id="256" r:id="rId5"/>
    <p:sldId id="257" r:id="rId6"/>
    <p:sldId id="510" r:id="rId7"/>
    <p:sldId id="524" r:id="rId8"/>
    <p:sldId id="514" r:id="rId9"/>
    <p:sldId id="459" r:id="rId10"/>
    <p:sldId id="440" r:id="rId11"/>
    <p:sldId id="444" r:id="rId12"/>
    <p:sldId id="445" r:id="rId13"/>
    <p:sldId id="449" r:id="rId14"/>
    <p:sldId id="441" r:id="rId15"/>
    <p:sldId id="522" r:id="rId16"/>
    <p:sldId id="466" r:id="rId17"/>
    <p:sldId id="515" r:id="rId18"/>
    <p:sldId id="518" r:id="rId19"/>
    <p:sldId id="519" r:id="rId20"/>
    <p:sldId id="517" r:id="rId21"/>
    <p:sldId id="516" r:id="rId22"/>
    <p:sldId id="520" r:id="rId23"/>
    <p:sldId id="527" r:id="rId24"/>
    <p:sldId id="458" r:id="rId25"/>
    <p:sldId id="523" r:id="rId26"/>
    <p:sldId id="461" r:id="rId27"/>
    <p:sldId id="521" r:id="rId28"/>
    <p:sldId id="453" r:id="rId29"/>
    <p:sldId id="454" r:id="rId30"/>
    <p:sldId id="455" r:id="rId31"/>
    <p:sldId id="456" r:id="rId32"/>
    <p:sldId id="457" r:id="rId33"/>
    <p:sldId id="460" r:id="rId34"/>
    <p:sldId id="433" r:id="rId35"/>
    <p:sldId id="511" r:id="rId36"/>
    <p:sldId id="512" r:id="rId37"/>
    <p:sldId id="525" r:id="rId38"/>
    <p:sldId id="528" r:id="rId39"/>
    <p:sldId id="526" r:id="rId40"/>
    <p:sldId id="502" r:id="rId41"/>
    <p:sldId id="503" r:id="rId42"/>
    <p:sldId id="504" r:id="rId43"/>
    <p:sldId id="506" r:id="rId44"/>
    <p:sldId id="505" r:id="rId45"/>
    <p:sldId id="513" r:id="rId46"/>
    <p:sldId id="305" r:id="rId47"/>
    <p:sldId id="306"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B49F5A5-6A58-40BF-B493-7B8CCC957F84}">
          <p14:sldIdLst>
            <p14:sldId id="256"/>
            <p14:sldId id="257"/>
            <p14:sldId id="510"/>
            <p14:sldId id="524"/>
            <p14:sldId id="514"/>
            <p14:sldId id="459"/>
            <p14:sldId id="440"/>
            <p14:sldId id="444"/>
            <p14:sldId id="445"/>
            <p14:sldId id="449"/>
            <p14:sldId id="441"/>
            <p14:sldId id="522"/>
            <p14:sldId id="466"/>
            <p14:sldId id="515"/>
            <p14:sldId id="518"/>
            <p14:sldId id="519"/>
            <p14:sldId id="517"/>
            <p14:sldId id="516"/>
            <p14:sldId id="520"/>
            <p14:sldId id="527"/>
            <p14:sldId id="458"/>
            <p14:sldId id="523"/>
            <p14:sldId id="461"/>
            <p14:sldId id="521"/>
            <p14:sldId id="453"/>
            <p14:sldId id="454"/>
            <p14:sldId id="455"/>
            <p14:sldId id="456"/>
            <p14:sldId id="457"/>
            <p14:sldId id="460"/>
            <p14:sldId id="433"/>
            <p14:sldId id="511"/>
            <p14:sldId id="512"/>
            <p14:sldId id="525"/>
            <p14:sldId id="528"/>
            <p14:sldId id="526"/>
            <p14:sldId id="502"/>
            <p14:sldId id="503"/>
            <p14:sldId id="504"/>
            <p14:sldId id="506"/>
            <p14:sldId id="505"/>
            <p14:sldId id="513"/>
            <p14:sldId id="305"/>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14E"/>
    <a:srgbClr val="FFFFFF"/>
    <a:srgbClr val="4FB848"/>
    <a:srgbClr val="00CC00"/>
    <a:srgbClr val="B85F96"/>
    <a:srgbClr val="4B514F"/>
    <a:srgbClr val="008000"/>
    <a:srgbClr val="11797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53" autoAdjust="0"/>
  </p:normalViewPr>
  <p:slideViewPr>
    <p:cSldViewPr>
      <p:cViewPr varScale="1">
        <p:scale>
          <a:sx n="82" d="100"/>
          <a:sy n="82" d="100"/>
        </p:scale>
        <p:origin x="1435" y="58"/>
      </p:cViewPr>
      <p:guideLst>
        <p:guide orient="horz" pos="2160"/>
        <p:guide pos="2880"/>
      </p:guideLst>
    </p:cSldViewPr>
  </p:slideViewPr>
  <p:notesTextViewPr>
    <p:cViewPr>
      <p:scale>
        <a:sx n="1" d="1"/>
        <a:sy n="1" d="1"/>
      </p:scale>
      <p:origin x="0" y="0"/>
    </p:cViewPr>
  </p:notesTextViewPr>
  <p:sorterViewPr>
    <p:cViewPr>
      <p:scale>
        <a:sx n="102" d="100"/>
        <a:sy n="102" d="100"/>
      </p:scale>
      <p:origin x="0" y="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7" tIns="46654" rIns="93307" bIns="46654" rtlCol="0"/>
          <a:lstStyle>
            <a:lvl1pPr algn="l">
              <a:defRPr sz="1200"/>
            </a:lvl1pPr>
          </a:lstStyle>
          <a:p>
            <a:endParaRPr lang="en-US" dirty="0"/>
          </a:p>
        </p:txBody>
      </p:sp>
      <p:sp>
        <p:nvSpPr>
          <p:cNvPr id="3" name="Date Placeholder 2"/>
          <p:cNvSpPr>
            <a:spLocks noGrp="1"/>
          </p:cNvSpPr>
          <p:nvPr>
            <p:ph type="dt" sz="quarter" idx="1"/>
          </p:nvPr>
        </p:nvSpPr>
        <p:spPr>
          <a:xfrm>
            <a:off x="3978131" y="0"/>
            <a:ext cx="3043344" cy="465455"/>
          </a:xfrm>
          <a:prstGeom prst="rect">
            <a:avLst/>
          </a:prstGeom>
        </p:spPr>
        <p:txBody>
          <a:bodyPr vert="horz" lIns="93307" tIns="46654" rIns="93307" bIns="46654" rtlCol="0"/>
          <a:lstStyle>
            <a:lvl1pPr algn="r">
              <a:defRPr sz="1200"/>
            </a:lvl1pPr>
          </a:lstStyle>
          <a:p>
            <a:fld id="{89B99E39-E812-4E1D-B241-E2F8740F7D7D}" type="datetimeFigureOut">
              <a:rPr lang="en-US" smtClean="0"/>
              <a:t>5/6/2019</a:t>
            </a:fld>
            <a:endParaRPr lang="en-US" dirty="0"/>
          </a:p>
        </p:txBody>
      </p:sp>
      <p:sp>
        <p:nvSpPr>
          <p:cNvPr id="4" name="Footer Placeholder 3"/>
          <p:cNvSpPr>
            <a:spLocks noGrp="1"/>
          </p:cNvSpPr>
          <p:nvPr>
            <p:ph type="ftr" sz="quarter" idx="2"/>
          </p:nvPr>
        </p:nvSpPr>
        <p:spPr>
          <a:xfrm>
            <a:off x="0" y="8842030"/>
            <a:ext cx="3043344" cy="465455"/>
          </a:xfrm>
          <a:prstGeom prst="rect">
            <a:avLst/>
          </a:prstGeom>
        </p:spPr>
        <p:txBody>
          <a:bodyPr vert="horz" lIns="93307" tIns="46654" rIns="93307" bIns="466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07" tIns="46654" rIns="93307" bIns="46654" rtlCol="0" anchor="b"/>
          <a:lstStyle>
            <a:lvl1pPr algn="r">
              <a:defRPr sz="1200"/>
            </a:lvl1pPr>
          </a:lstStyle>
          <a:p>
            <a:fld id="{B30ADF0D-CECF-4A85-84F1-6E9F59E68621}" type="slidenum">
              <a:rPr lang="en-US" smtClean="0"/>
              <a:t>‹#›</a:t>
            </a:fld>
            <a:endParaRPr lang="en-US" dirty="0"/>
          </a:p>
        </p:txBody>
      </p:sp>
    </p:spTree>
    <p:extLst>
      <p:ext uri="{BB962C8B-B14F-4D97-AF65-F5344CB8AC3E}">
        <p14:creationId xmlns:p14="http://schemas.microsoft.com/office/powerpoint/2010/main" val="183398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7" tIns="46654" rIns="93307" bIns="46654"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07" tIns="46654" rIns="93307" bIns="46654" rtlCol="0"/>
          <a:lstStyle>
            <a:lvl1pPr algn="r">
              <a:defRPr sz="1200"/>
            </a:lvl1pPr>
          </a:lstStyle>
          <a:p>
            <a:fld id="{5952184F-8033-4501-B3E1-DA735F7560AA}" type="datetimeFigureOut">
              <a:rPr lang="en-US" smtClean="0"/>
              <a:t>5/6/2019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07" tIns="46654" rIns="93307" bIns="46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07" tIns="46654" rIns="93307" bIns="46654" rtlCol="0" anchor="b"/>
          <a:lstStyle>
            <a:lvl1pPr algn="r">
              <a:defRPr sz="1200"/>
            </a:lvl1pPr>
          </a:lstStyle>
          <a:p>
            <a:fld id="{4DC8460B-CC12-430D-89C6-09596164BDC9}" type="slidenum">
              <a:rPr lang="en-US" smtClean="0"/>
              <a:t>‹#›</a:t>
            </a:fld>
            <a:endParaRPr lang="en-US" dirty="0"/>
          </a:p>
        </p:txBody>
      </p:sp>
    </p:spTree>
    <p:extLst>
      <p:ext uri="{BB962C8B-B14F-4D97-AF65-F5344CB8AC3E}">
        <p14:creationId xmlns:p14="http://schemas.microsoft.com/office/powerpoint/2010/main" val="164300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6.jpeg"/><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0798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88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752600" cy="6278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4638"/>
            <a:ext cx="5105400" cy="6278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73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4A514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A514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3962400" cy="990600"/>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43628"/>
          <a:stretch/>
        </p:blipFill>
        <p:spPr>
          <a:xfrm>
            <a:off x="0" y="6477000"/>
            <a:ext cx="9144000" cy="43815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42647"/>
          <a:stretch/>
        </p:blipFill>
        <p:spPr>
          <a:xfrm>
            <a:off x="0" y="6469380"/>
            <a:ext cx="9144000" cy="445770"/>
          </a:xfrm>
          <a:prstGeom prst="rect">
            <a:avLst/>
          </a:prstGeom>
        </p:spPr>
      </p:pic>
    </p:spTree>
    <p:extLst>
      <p:ext uri="{BB962C8B-B14F-4D97-AF65-F5344CB8AC3E}">
        <p14:creationId xmlns:p14="http://schemas.microsoft.com/office/powerpoint/2010/main" val="7819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781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3684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15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48882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6764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764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359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638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77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86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767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605129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65898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271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752600" cy="6278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4638"/>
            <a:ext cx="5105400" cy="6278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049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4A514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A514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3962400" cy="990600"/>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b="43628"/>
          <a:stretch/>
        </p:blipFill>
        <p:spPr>
          <a:xfrm>
            <a:off x="0" y="6477000"/>
            <a:ext cx="9144000" cy="43815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42647"/>
          <a:stretch/>
        </p:blipFill>
        <p:spPr>
          <a:xfrm>
            <a:off x="0" y="6469380"/>
            <a:ext cx="9144000" cy="445770"/>
          </a:xfrm>
          <a:prstGeom prst="rect">
            <a:avLst/>
          </a:prstGeom>
        </p:spPr>
      </p:pic>
    </p:spTree>
    <p:extLst>
      <p:ext uri="{BB962C8B-B14F-4D97-AF65-F5344CB8AC3E}">
        <p14:creationId xmlns:p14="http://schemas.microsoft.com/office/powerpoint/2010/main" val="261195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2006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94602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369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6764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764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88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98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79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91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957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02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00200" cy="6858000"/>
          </a:xfrm>
          <a:prstGeom prst="rect">
            <a:avLst/>
          </a:prstGeom>
          <a:solidFill>
            <a:srgbClr val="0033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6" name="Rectangle 2"/>
          <p:cNvSpPr>
            <a:spLocks noGrp="1" noChangeArrowheads="1"/>
          </p:cNvSpPr>
          <p:nvPr>
            <p:ph type="title"/>
          </p:nvPr>
        </p:nvSpPr>
        <p:spPr bwMode="auto">
          <a:xfrm>
            <a:off x="1676400" y="274638"/>
            <a:ext cx="701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76400" y="1676400"/>
            <a:ext cx="701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609600" y="1524000"/>
            <a:ext cx="8077200" cy="76200"/>
          </a:xfrm>
          <a:prstGeom prst="rect">
            <a:avLst/>
          </a:prstGeom>
          <a:solidFill>
            <a:srgbClr val="003300"/>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6" name="Picture 12" descr="LgFullGradientRGB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5961063"/>
            <a:ext cx="1447800" cy="738187"/>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b="43628"/>
          <a:stretch/>
        </p:blipFill>
        <p:spPr>
          <a:xfrm>
            <a:off x="0" y="6477000"/>
            <a:ext cx="9144000" cy="438150"/>
          </a:xfrm>
          <a:prstGeom prst="rect">
            <a:avLst/>
          </a:prstGeom>
        </p:spPr>
      </p:pic>
      <p:sp>
        <p:nvSpPr>
          <p:cNvPr id="2" name="Title Placeholder 1"/>
          <p:cNvSpPr>
            <a:spLocks noGrp="1"/>
          </p:cNvSpPr>
          <p:nvPr>
            <p:ph type="title"/>
          </p:nvPr>
        </p:nvSpPr>
        <p:spPr>
          <a:xfrm>
            <a:off x="457200" y="1219200"/>
            <a:ext cx="8229600" cy="8842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80388"/>
          <a:stretch/>
        </p:blipFill>
        <p:spPr>
          <a:xfrm>
            <a:off x="152400" y="139900"/>
            <a:ext cx="1001018" cy="850700"/>
          </a:xfrm>
          <a:prstGeom prst="rect">
            <a:avLst/>
          </a:prstGeom>
        </p:spPr>
      </p:pic>
      <p:sp>
        <p:nvSpPr>
          <p:cNvPr id="4" name="TextBox 3"/>
          <p:cNvSpPr txBox="1"/>
          <p:nvPr/>
        </p:nvSpPr>
        <p:spPr>
          <a:xfrm>
            <a:off x="7086600" y="6519446"/>
            <a:ext cx="1981200" cy="338554"/>
          </a:xfrm>
          <a:prstGeom prst="rect">
            <a:avLst/>
          </a:prstGeom>
          <a:noFill/>
        </p:spPr>
        <p:txBody>
          <a:bodyPr wrap="square" rtlCol="0">
            <a:spAutoFit/>
          </a:bodyPr>
          <a:lstStyle/>
          <a:p>
            <a:r>
              <a:rPr lang="en-US" sz="160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Offering You</a:t>
            </a:r>
            <a:r>
              <a:rPr lang="en-US" sz="1600" i="0" baseline="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More</a:t>
            </a:r>
            <a:endParaRPr lang="en-US" sz="160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87489894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B85F9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00200" cy="6858000"/>
          </a:xfrm>
          <a:prstGeom prst="rect">
            <a:avLst/>
          </a:prstGeom>
          <a:solidFill>
            <a:srgbClr val="0033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6" name="Rectangle 2"/>
          <p:cNvSpPr>
            <a:spLocks noGrp="1" noChangeArrowheads="1"/>
          </p:cNvSpPr>
          <p:nvPr>
            <p:ph type="title"/>
          </p:nvPr>
        </p:nvSpPr>
        <p:spPr bwMode="auto">
          <a:xfrm>
            <a:off x="1676400" y="274638"/>
            <a:ext cx="701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76400" y="1676400"/>
            <a:ext cx="701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609600" y="1524000"/>
            <a:ext cx="8077200" cy="76200"/>
          </a:xfrm>
          <a:prstGeom prst="rect">
            <a:avLst/>
          </a:prstGeom>
          <a:solidFill>
            <a:srgbClr val="003300"/>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6" name="Picture 12" descr="LgFullGradientRGB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5961063"/>
            <a:ext cx="1447800" cy="738187"/>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311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b="43628"/>
          <a:stretch/>
        </p:blipFill>
        <p:spPr>
          <a:xfrm>
            <a:off x="0" y="6477000"/>
            <a:ext cx="9144000" cy="438150"/>
          </a:xfrm>
          <a:prstGeom prst="rect">
            <a:avLst/>
          </a:prstGeom>
        </p:spPr>
      </p:pic>
      <p:sp>
        <p:nvSpPr>
          <p:cNvPr id="2" name="Title Placeholder 1"/>
          <p:cNvSpPr>
            <a:spLocks noGrp="1"/>
          </p:cNvSpPr>
          <p:nvPr>
            <p:ph type="title"/>
          </p:nvPr>
        </p:nvSpPr>
        <p:spPr>
          <a:xfrm>
            <a:off x="457200" y="1219200"/>
            <a:ext cx="8229600" cy="8842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r="80388"/>
          <a:stretch/>
        </p:blipFill>
        <p:spPr>
          <a:xfrm>
            <a:off x="152400" y="139900"/>
            <a:ext cx="1001018" cy="850700"/>
          </a:xfrm>
          <a:prstGeom prst="rect">
            <a:avLst/>
          </a:prstGeom>
        </p:spPr>
      </p:pic>
      <p:sp>
        <p:nvSpPr>
          <p:cNvPr id="4" name="TextBox 3"/>
          <p:cNvSpPr txBox="1"/>
          <p:nvPr/>
        </p:nvSpPr>
        <p:spPr>
          <a:xfrm>
            <a:off x="7086600" y="6519446"/>
            <a:ext cx="1981200" cy="338554"/>
          </a:xfrm>
          <a:prstGeom prst="rect">
            <a:avLst/>
          </a:prstGeom>
          <a:noFill/>
        </p:spPr>
        <p:txBody>
          <a:bodyPr wrap="square" rtlCol="0">
            <a:spAutoFit/>
          </a:bodyPr>
          <a:lstStyle/>
          <a:p>
            <a:r>
              <a:rPr lang="en-US" sz="160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Offering You</a:t>
            </a:r>
            <a:r>
              <a:rPr lang="en-US" sz="1600" i="0" baseline="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More</a:t>
            </a:r>
            <a:endParaRPr lang="en-US" sz="160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94626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B85F9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beta.sam.gov/"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beta.sam.gov/"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itehouse.gov/wp-content/uploads/2018/05/2018-Compliance-Supplement.pdf" TargetMode="External"/><Relationship Id="rId2" Type="http://schemas.openxmlformats.org/officeDocument/2006/relationships/hyperlink" Target="http://www.whitehouse.gov/sites/default/files/omb/assets/OMB/circulars/a133_compliance/2012/pt2.pdf" TargetMode="External"/><Relationship Id="rId1" Type="http://schemas.openxmlformats.org/officeDocument/2006/relationships/slideLayout" Target="../slideLayouts/slideLayout13.xml"/><Relationship Id="rId4" Type="http://schemas.openxmlformats.org/officeDocument/2006/relationships/hyperlink" Target="https://www.whitehouse.gov/sites/whitehouse.gov/files/omb/circulars/A133/2017/Compliance_Supplement_2017.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harvester.census.gov/facweb/"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mailto:BrianH@hhcpa.com" TargetMode="External"/><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hyperlink" Target="http://www.hhcpa.com/"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ecfr.gov/cgi-bin/text-idx?tpl=/ecfrbrowse/Title02/2cfr200_main_02.tp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981200"/>
            <a:ext cx="6934200" cy="1905000"/>
          </a:xfrm>
        </p:spPr>
        <p:txBody>
          <a:bodyPr>
            <a:noAutofit/>
          </a:bodyPr>
          <a:lstStyle/>
          <a:p>
            <a:r>
              <a:rPr lang="en-US" dirty="0"/>
              <a:t>Quality SEFA Prep</a:t>
            </a:r>
            <a:br>
              <a:rPr lang="en-US" sz="4000" dirty="0"/>
            </a:br>
            <a:r>
              <a:rPr lang="en-US" sz="3600" dirty="0"/>
              <a:t>What Auditees Should Know</a:t>
            </a:r>
          </a:p>
        </p:txBody>
      </p:sp>
      <p:sp>
        <p:nvSpPr>
          <p:cNvPr id="3" name="Subtitle 2"/>
          <p:cNvSpPr>
            <a:spLocks noGrp="1"/>
          </p:cNvSpPr>
          <p:nvPr>
            <p:ph type="subTitle" idx="1"/>
          </p:nvPr>
        </p:nvSpPr>
        <p:spPr>
          <a:xfrm>
            <a:off x="1143000" y="4114800"/>
            <a:ext cx="6858000" cy="2209800"/>
          </a:xfrm>
        </p:spPr>
        <p:txBody>
          <a:bodyPr/>
          <a:lstStyle/>
          <a:p>
            <a:endParaRPr lang="en-US" sz="2400" dirty="0"/>
          </a:p>
          <a:p>
            <a:r>
              <a:rPr lang="en-US" sz="2400" dirty="0"/>
              <a:t>Brian Hemmerle, CPA, CFE</a:t>
            </a:r>
          </a:p>
          <a:p>
            <a:r>
              <a:rPr lang="en-US" sz="1800" dirty="0"/>
              <a:t>May 2019</a:t>
            </a:r>
          </a:p>
        </p:txBody>
      </p:sp>
    </p:spTree>
    <p:extLst>
      <p:ext uri="{BB962C8B-B14F-4D97-AF65-F5344CB8AC3E}">
        <p14:creationId xmlns:p14="http://schemas.microsoft.com/office/powerpoint/2010/main" val="11372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743200"/>
            <a:ext cx="8229600" cy="3382963"/>
          </a:xfrm>
        </p:spPr>
        <p:txBody>
          <a:bodyPr/>
          <a:lstStyle/>
          <a:p>
            <a:r>
              <a:rPr lang="en-US" sz="3000" dirty="0"/>
              <a:t>Notes should include:</a:t>
            </a:r>
          </a:p>
          <a:p>
            <a:pPr lvl="1"/>
            <a:r>
              <a:rPr lang="en-US" dirty="0"/>
              <a:t>Significant account policies used to prepare the SEFA and basis of accounting.</a:t>
            </a:r>
          </a:p>
          <a:p>
            <a:pPr lvl="1"/>
            <a:r>
              <a:rPr lang="en-US" dirty="0"/>
              <a:t>The amount of loans or loan guarantees outstanding at year end.</a:t>
            </a:r>
          </a:p>
          <a:p>
            <a:pPr lvl="1"/>
            <a:r>
              <a:rPr lang="en-US" dirty="0"/>
              <a:t>The amount of insurance in effect during the year.</a:t>
            </a:r>
          </a:p>
        </p:txBody>
      </p:sp>
    </p:spTree>
    <p:extLst>
      <p:ext uri="{BB962C8B-B14F-4D97-AF65-F5344CB8AC3E}">
        <p14:creationId xmlns:p14="http://schemas.microsoft.com/office/powerpoint/2010/main" val="287607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382000" cy="3306763"/>
          </a:xfrm>
        </p:spPr>
        <p:txBody>
          <a:bodyPr>
            <a:normAutofit fontScale="92500" lnSpcReduction="10000"/>
          </a:bodyPr>
          <a:lstStyle/>
          <a:p>
            <a:r>
              <a:rPr lang="en-US" sz="3000" dirty="0"/>
              <a:t>Grant managers should gather and summarize data.</a:t>
            </a:r>
          </a:p>
          <a:p>
            <a:r>
              <a:rPr lang="en-US" sz="3000" dirty="0"/>
              <a:t>Know the requirements of each grant.</a:t>
            </a:r>
          </a:p>
          <a:p>
            <a:r>
              <a:rPr lang="en-US" sz="3000" dirty="0"/>
              <a:t>Document policies, procedures and internal controls.</a:t>
            </a:r>
          </a:p>
          <a:p>
            <a:r>
              <a:rPr lang="en-US" sz="3000" dirty="0"/>
              <a:t>Analysis completed to determine if a vendor relationship exists.</a:t>
            </a:r>
          </a:p>
          <a:p>
            <a:pPr marL="0" indent="0">
              <a:buNone/>
            </a:pPr>
            <a:endParaRPr lang="en-US" dirty="0"/>
          </a:p>
        </p:txBody>
      </p:sp>
    </p:spTree>
    <p:extLst>
      <p:ext uri="{BB962C8B-B14F-4D97-AF65-F5344CB8AC3E}">
        <p14:creationId xmlns:p14="http://schemas.microsoft.com/office/powerpoint/2010/main" val="111548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743200"/>
            <a:ext cx="8229600" cy="3657600"/>
          </a:xfrm>
        </p:spPr>
        <p:txBody>
          <a:bodyPr>
            <a:normAutofit fontScale="85000" lnSpcReduction="20000"/>
          </a:bodyPr>
          <a:lstStyle/>
          <a:p>
            <a:r>
              <a:rPr lang="en-US" dirty="0"/>
              <a:t>How do I know if I’m a vendor or a subrecipient (200.330)</a:t>
            </a:r>
          </a:p>
          <a:p>
            <a:pPr lvl="1"/>
            <a:r>
              <a:rPr lang="en-US" dirty="0"/>
              <a:t>Subrecipients perform part of the program activities</a:t>
            </a:r>
          </a:p>
          <a:p>
            <a:pPr lvl="2"/>
            <a:r>
              <a:rPr lang="en-US" dirty="0"/>
              <a:t>Report on SEFA</a:t>
            </a:r>
          </a:p>
          <a:p>
            <a:pPr lvl="1"/>
            <a:r>
              <a:rPr lang="en-US" dirty="0"/>
              <a:t>Vendors/Contractors provide goods or services in support of project activities</a:t>
            </a:r>
          </a:p>
          <a:p>
            <a:pPr lvl="2"/>
            <a:r>
              <a:rPr lang="en-US" dirty="0"/>
              <a:t>Do not report on SEFA</a:t>
            </a:r>
          </a:p>
          <a:p>
            <a:pPr lvl="1"/>
            <a:r>
              <a:rPr lang="en-US" dirty="0"/>
              <a:t>An auditee may simultaneously be a recipient, subrecipient and a vendor.</a:t>
            </a:r>
          </a:p>
          <a:p>
            <a:pPr marL="0" indent="0">
              <a:buNone/>
            </a:pPr>
            <a:endParaRPr lang="en-US" dirty="0"/>
          </a:p>
        </p:txBody>
      </p:sp>
    </p:spTree>
    <p:extLst>
      <p:ext uri="{BB962C8B-B14F-4D97-AF65-F5344CB8AC3E}">
        <p14:creationId xmlns:p14="http://schemas.microsoft.com/office/powerpoint/2010/main" val="384311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11E5E8-7885-4FAD-BFA8-0B678F0BDFAB}"/>
              </a:ext>
            </a:extLst>
          </p:cNvPr>
          <p:cNvPicPr>
            <a:picLocks noChangeAspect="1"/>
          </p:cNvPicPr>
          <p:nvPr/>
        </p:nvPicPr>
        <p:blipFill rotWithShape="1">
          <a:blip r:embed="rId2"/>
          <a:srcRect l="-257484" t="-277098" r="-166241" b="-146627"/>
          <a:stretch/>
        </p:blipFill>
        <p:spPr>
          <a:xfrm>
            <a:off x="-685800" y="-304800"/>
            <a:ext cx="13170151" cy="8757071"/>
          </a:xfrm>
          <a:prstGeom prst="rect">
            <a:avLst/>
          </a:prstGeom>
        </p:spPr>
      </p:pic>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9600" cy="3505200"/>
          </a:xfrm>
        </p:spPr>
        <p:txBody>
          <a:bodyPr>
            <a:normAutofit/>
          </a:bodyPr>
          <a:lstStyle/>
          <a:p>
            <a:r>
              <a:rPr lang="en-US" dirty="0"/>
              <a:t>Examples of federal assistance may be:</a:t>
            </a:r>
          </a:p>
          <a:p>
            <a:pPr lvl="1"/>
            <a:r>
              <a:rPr lang="en-US" sz="2400" dirty="0"/>
              <a:t>Grants + Contracts</a:t>
            </a:r>
          </a:p>
          <a:p>
            <a:pPr lvl="1"/>
            <a:r>
              <a:rPr lang="en-US" sz="2400" dirty="0"/>
              <a:t>Interest subsidies</a:t>
            </a:r>
          </a:p>
          <a:p>
            <a:pPr lvl="1"/>
            <a:r>
              <a:rPr lang="en-US" sz="2400" dirty="0"/>
              <a:t>Program Income</a:t>
            </a:r>
          </a:p>
          <a:p>
            <a:pPr lvl="1"/>
            <a:r>
              <a:rPr lang="en-US" sz="2400" dirty="0"/>
              <a:t>Non-cash assistance</a:t>
            </a:r>
          </a:p>
          <a:p>
            <a:pPr lvl="2"/>
            <a:r>
              <a:rPr lang="en-US" sz="2000" dirty="0"/>
              <a:t>Loans</a:t>
            </a:r>
          </a:p>
          <a:p>
            <a:pPr marL="0" indent="0">
              <a:buNone/>
            </a:pPr>
            <a:endParaRPr lang="en-US" sz="2400" dirty="0"/>
          </a:p>
        </p:txBody>
      </p:sp>
      <p:pic>
        <p:nvPicPr>
          <p:cNvPr id="8" name="Picture 7">
            <a:extLst>
              <a:ext uri="{FF2B5EF4-FFF2-40B4-BE49-F238E27FC236}">
                <a16:creationId xmlns:a16="http://schemas.microsoft.com/office/drawing/2014/main" id="{7FB75BAA-B4D3-47B8-8754-919921B6F6AD}"/>
              </a:ext>
            </a:extLst>
          </p:cNvPr>
          <p:cNvPicPr>
            <a:picLocks noChangeAspect="1"/>
          </p:cNvPicPr>
          <p:nvPr/>
        </p:nvPicPr>
        <p:blipFill>
          <a:blip r:embed="rId3"/>
          <a:stretch>
            <a:fillRect/>
          </a:stretch>
        </p:blipFill>
        <p:spPr>
          <a:xfrm>
            <a:off x="5899275" y="4648200"/>
            <a:ext cx="466725" cy="571500"/>
          </a:xfrm>
          <a:prstGeom prst="rect">
            <a:avLst/>
          </a:prstGeom>
        </p:spPr>
      </p:pic>
    </p:spTree>
    <p:extLst>
      <p:ext uri="{BB962C8B-B14F-4D97-AF65-F5344CB8AC3E}">
        <p14:creationId xmlns:p14="http://schemas.microsoft.com/office/powerpoint/2010/main" val="54326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9600" cy="3459163"/>
          </a:xfrm>
        </p:spPr>
        <p:txBody>
          <a:bodyPr>
            <a:normAutofit/>
          </a:bodyPr>
          <a:lstStyle/>
          <a:p>
            <a:r>
              <a:rPr lang="en-US" sz="3000" dirty="0"/>
              <a:t>Examples of federal assistance may be:</a:t>
            </a:r>
          </a:p>
          <a:p>
            <a:pPr lvl="1"/>
            <a:r>
              <a:rPr lang="en-US" sz="2400" dirty="0"/>
              <a:t>Grants + Contracts</a:t>
            </a:r>
          </a:p>
          <a:p>
            <a:pPr lvl="2"/>
            <a:r>
              <a:rPr lang="en-US" sz="2000" dirty="0"/>
              <a:t>Cost </a:t>
            </a:r>
            <a:r>
              <a:rPr lang="en-US" sz="2000" dirty="0">
                <a:solidFill>
                  <a:srgbClr val="4B514F"/>
                </a:solidFill>
              </a:rPr>
              <a:t>reimbursements</a:t>
            </a:r>
          </a:p>
          <a:p>
            <a:pPr lvl="2"/>
            <a:r>
              <a:rPr lang="en-US" sz="2000" dirty="0"/>
              <a:t>Coop Agreements</a:t>
            </a:r>
          </a:p>
          <a:p>
            <a:pPr lvl="2"/>
            <a:r>
              <a:rPr lang="en-US" sz="2000" dirty="0"/>
              <a:t>Direct appropriations</a:t>
            </a:r>
          </a:p>
          <a:p>
            <a:pPr lvl="2"/>
            <a:endParaRPr lang="en-US" sz="2000" dirty="0"/>
          </a:p>
          <a:p>
            <a:pPr lvl="2"/>
            <a:r>
              <a:rPr lang="en-US" sz="2000" dirty="0"/>
              <a:t>Amounts passed-through to subrecipients</a:t>
            </a:r>
          </a:p>
          <a:p>
            <a:pPr lvl="3"/>
            <a:r>
              <a:rPr lang="en-US" dirty="0"/>
              <a:t>When the disbursement is made to the sub</a:t>
            </a:r>
          </a:p>
          <a:p>
            <a:pPr lvl="2"/>
            <a:endParaRPr lang="en-US" sz="2000" dirty="0"/>
          </a:p>
        </p:txBody>
      </p:sp>
      <p:sp>
        <p:nvSpPr>
          <p:cNvPr id="6" name="TextBox 5">
            <a:extLst>
              <a:ext uri="{FF2B5EF4-FFF2-40B4-BE49-F238E27FC236}">
                <a16:creationId xmlns:a16="http://schemas.microsoft.com/office/drawing/2014/main" id="{16B83B13-A2E9-47FF-BC77-4DD331199F49}"/>
              </a:ext>
            </a:extLst>
          </p:cNvPr>
          <p:cNvSpPr txBox="1"/>
          <p:nvPr/>
        </p:nvSpPr>
        <p:spPr>
          <a:xfrm>
            <a:off x="4724400" y="3971748"/>
            <a:ext cx="2895600" cy="400110"/>
          </a:xfrm>
          <a:prstGeom prst="rect">
            <a:avLst/>
          </a:prstGeom>
          <a:noFill/>
        </p:spPr>
        <p:txBody>
          <a:bodyPr wrap="square" rtlCol="0">
            <a:spAutoFit/>
          </a:bodyPr>
          <a:lstStyle/>
          <a:p>
            <a:r>
              <a:rPr lang="en-US" sz="2000" dirty="0">
                <a:solidFill>
                  <a:srgbClr val="4A514E"/>
                </a:solidFill>
                <a:latin typeface="Open Sans" panose="020B0606030504020204" pitchFamily="34" charset="0"/>
                <a:ea typeface="Open Sans" panose="020B0606030504020204" pitchFamily="34" charset="0"/>
                <a:cs typeface="Open Sans" panose="020B0606030504020204" pitchFamily="34" charset="0"/>
              </a:rPr>
              <a:t>When expense occurs</a:t>
            </a:r>
          </a:p>
        </p:txBody>
      </p:sp>
      <p:sp>
        <p:nvSpPr>
          <p:cNvPr id="4" name="Right Brace 3">
            <a:extLst>
              <a:ext uri="{FF2B5EF4-FFF2-40B4-BE49-F238E27FC236}">
                <a16:creationId xmlns:a16="http://schemas.microsoft.com/office/drawing/2014/main" id="{BDD089FD-E862-4241-8C9E-1D821A95E4B6}"/>
              </a:ext>
            </a:extLst>
          </p:cNvPr>
          <p:cNvSpPr/>
          <p:nvPr/>
        </p:nvSpPr>
        <p:spPr>
          <a:xfrm>
            <a:off x="4414276" y="3657599"/>
            <a:ext cx="174830" cy="1028409"/>
          </a:xfrm>
          <a:prstGeom prst="rightBrace">
            <a:avLst/>
          </a:prstGeom>
          <a:ln w="19050">
            <a:solidFill>
              <a:srgbClr val="4FB8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7696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304800" y="2819400"/>
            <a:ext cx="8382000" cy="3306763"/>
          </a:xfrm>
        </p:spPr>
        <p:txBody>
          <a:bodyPr>
            <a:normAutofit/>
          </a:bodyPr>
          <a:lstStyle/>
          <a:p>
            <a:r>
              <a:rPr lang="en-US" sz="3000" dirty="0"/>
              <a:t>Examples of federal assistance may be:</a:t>
            </a:r>
          </a:p>
          <a:p>
            <a:pPr lvl="1"/>
            <a:r>
              <a:rPr lang="en-US" sz="2400" dirty="0"/>
              <a:t>Interest subsidies </a:t>
            </a:r>
            <a:r>
              <a:rPr lang="en-US" sz="2000" dirty="0">
                <a:solidFill>
                  <a:srgbClr val="4A514E"/>
                </a:solidFill>
              </a:rPr>
              <a:t>– When amounts are disbursed to you</a:t>
            </a:r>
          </a:p>
          <a:p>
            <a:pPr lvl="1"/>
            <a:r>
              <a:rPr lang="en-US" sz="2400" dirty="0"/>
              <a:t>Program Income</a:t>
            </a:r>
            <a:r>
              <a:rPr lang="en-US" sz="2000" dirty="0">
                <a:solidFill>
                  <a:srgbClr val="4A514E"/>
                </a:solidFill>
              </a:rPr>
              <a:t> – When you receive the income</a:t>
            </a:r>
            <a:endParaRPr lang="en-US" sz="2000" dirty="0"/>
          </a:p>
          <a:p>
            <a:pPr marL="0" indent="0">
              <a:buNone/>
            </a:pPr>
            <a:endParaRPr lang="en-US" sz="2400" dirty="0"/>
          </a:p>
        </p:txBody>
      </p:sp>
      <p:pic>
        <p:nvPicPr>
          <p:cNvPr id="6" name="Picture 5">
            <a:extLst>
              <a:ext uri="{FF2B5EF4-FFF2-40B4-BE49-F238E27FC236}">
                <a16:creationId xmlns:a16="http://schemas.microsoft.com/office/drawing/2014/main" id="{7C2A414A-0844-4363-A578-8532847A2093}"/>
              </a:ext>
            </a:extLst>
          </p:cNvPr>
          <p:cNvPicPr>
            <a:picLocks noChangeAspect="1"/>
          </p:cNvPicPr>
          <p:nvPr/>
        </p:nvPicPr>
        <p:blipFill>
          <a:blip r:embed="rId2"/>
          <a:stretch>
            <a:fillRect/>
          </a:stretch>
        </p:blipFill>
        <p:spPr>
          <a:xfrm>
            <a:off x="3986212" y="4876800"/>
            <a:ext cx="1019175" cy="1019175"/>
          </a:xfrm>
          <a:prstGeom prst="rect">
            <a:avLst/>
          </a:prstGeom>
        </p:spPr>
      </p:pic>
      <p:pic>
        <p:nvPicPr>
          <p:cNvPr id="7" name="Picture 6">
            <a:extLst>
              <a:ext uri="{FF2B5EF4-FFF2-40B4-BE49-F238E27FC236}">
                <a16:creationId xmlns:a16="http://schemas.microsoft.com/office/drawing/2014/main" id="{980726E6-EF91-4084-9296-2CF0867ACAE4}"/>
              </a:ext>
            </a:extLst>
          </p:cNvPr>
          <p:cNvPicPr>
            <a:picLocks noChangeAspect="1"/>
          </p:cNvPicPr>
          <p:nvPr/>
        </p:nvPicPr>
        <p:blipFill>
          <a:blip r:embed="rId3"/>
          <a:stretch>
            <a:fillRect/>
          </a:stretch>
        </p:blipFill>
        <p:spPr>
          <a:xfrm>
            <a:off x="2362200" y="5114925"/>
            <a:ext cx="866775" cy="781050"/>
          </a:xfrm>
          <a:prstGeom prst="rect">
            <a:avLst/>
          </a:prstGeom>
        </p:spPr>
      </p:pic>
      <p:pic>
        <p:nvPicPr>
          <p:cNvPr id="8" name="Picture 7">
            <a:extLst>
              <a:ext uri="{FF2B5EF4-FFF2-40B4-BE49-F238E27FC236}">
                <a16:creationId xmlns:a16="http://schemas.microsoft.com/office/drawing/2014/main" id="{2D444B94-5587-409D-85AA-4DF101215B6A}"/>
              </a:ext>
            </a:extLst>
          </p:cNvPr>
          <p:cNvPicPr>
            <a:picLocks noChangeAspect="1"/>
          </p:cNvPicPr>
          <p:nvPr/>
        </p:nvPicPr>
        <p:blipFill>
          <a:blip r:embed="rId4"/>
          <a:stretch>
            <a:fillRect/>
          </a:stretch>
        </p:blipFill>
        <p:spPr>
          <a:xfrm>
            <a:off x="5715000" y="5019675"/>
            <a:ext cx="838200" cy="876300"/>
          </a:xfrm>
          <a:prstGeom prst="rect">
            <a:avLst/>
          </a:prstGeom>
        </p:spPr>
      </p:pic>
    </p:spTree>
    <p:extLst>
      <p:ext uri="{BB962C8B-B14F-4D97-AF65-F5344CB8AC3E}">
        <p14:creationId xmlns:p14="http://schemas.microsoft.com/office/powerpoint/2010/main" val="108235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304800" y="2743200"/>
            <a:ext cx="8382000" cy="3382963"/>
          </a:xfrm>
        </p:spPr>
        <p:txBody>
          <a:bodyPr>
            <a:normAutofit/>
          </a:bodyPr>
          <a:lstStyle/>
          <a:p>
            <a:r>
              <a:rPr lang="en-US" sz="3000" dirty="0"/>
              <a:t>Examples of federal assistance may be:</a:t>
            </a:r>
          </a:p>
          <a:p>
            <a:pPr lvl="1"/>
            <a:r>
              <a:rPr lang="en-US" sz="2400" dirty="0"/>
              <a:t>Non-cash assistance</a:t>
            </a:r>
            <a:endParaRPr lang="en-US" sz="2000" dirty="0">
              <a:solidFill>
                <a:srgbClr val="4A514E"/>
              </a:solidFill>
            </a:endParaRPr>
          </a:p>
          <a:p>
            <a:pPr lvl="2"/>
            <a:r>
              <a:rPr lang="en-US" sz="2000" dirty="0">
                <a:solidFill>
                  <a:srgbClr val="B85F96"/>
                </a:solidFill>
              </a:rPr>
              <a:t>Food commodities </a:t>
            </a:r>
            <a:r>
              <a:rPr lang="en-US" sz="2000" dirty="0"/>
              <a:t>– When you distribute food or use food</a:t>
            </a:r>
          </a:p>
          <a:p>
            <a:pPr lvl="2"/>
            <a:r>
              <a:rPr lang="en-US" sz="2000" dirty="0">
                <a:solidFill>
                  <a:srgbClr val="B85F96"/>
                </a:solidFill>
              </a:rPr>
              <a:t>Property donated </a:t>
            </a:r>
            <a:r>
              <a:rPr lang="en-US" sz="2000" dirty="0"/>
              <a:t>– When you receive the property</a:t>
            </a:r>
          </a:p>
          <a:p>
            <a:pPr lvl="2"/>
            <a:r>
              <a:rPr lang="en-US" sz="2000" dirty="0">
                <a:solidFill>
                  <a:srgbClr val="B85F96"/>
                </a:solidFill>
              </a:rPr>
              <a:t>Insurance</a:t>
            </a:r>
            <a:r>
              <a:rPr lang="en-US" sz="2000" dirty="0"/>
              <a:t> – When the insurance is in force</a:t>
            </a:r>
          </a:p>
          <a:p>
            <a:pPr lvl="2"/>
            <a:r>
              <a:rPr lang="en-US" sz="2000" dirty="0">
                <a:solidFill>
                  <a:srgbClr val="B85F96"/>
                </a:solidFill>
              </a:rPr>
              <a:t>Endowment funds </a:t>
            </a:r>
            <a:r>
              <a:rPr lang="en-US" sz="2000" dirty="0"/>
              <a:t>– When federally restricted amounts are held</a:t>
            </a:r>
          </a:p>
          <a:p>
            <a:pPr lvl="2"/>
            <a:r>
              <a:rPr lang="en-US" sz="2000" dirty="0">
                <a:solidFill>
                  <a:srgbClr val="B85F96"/>
                </a:solidFill>
              </a:rPr>
              <a:t>Free Rent </a:t>
            </a:r>
            <a:r>
              <a:rPr lang="en-US" sz="2000" dirty="0"/>
              <a:t>– In the period the rent covers</a:t>
            </a:r>
          </a:p>
          <a:p>
            <a:pPr lvl="2"/>
            <a:endParaRPr lang="en-US" sz="2000" dirty="0"/>
          </a:p>
          <a:p>
            <a:pPr lvl="2"/>
            <a:endParaRPr lang="en-US" sz="2000" dirty="0"/>
          </a:p>
          <a:p>
            <a:pPr marL="0" indent="0">
              <a:buNone/>
            </a:pPr>
            <a:endParaRPr lang="en-US" sz="2400" dirty="0"/>
          </a:p>
        </p:txBody>
      </p:sp>
    </p:spTree>
    <p:extLst>
      <p:ext uri="{BB962C8B-B14F-4D97-AF65-F5344CB8AC3E}">
        <p14:creationId xmlns:p14="http://schemas.microsoft.com/office/powerpoint/2010/main" val="126567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590800"/>
            <a:ext cx="8229600" cy="3535363"/>
          </a:xfrm>
        </p:spPr>
        <p:txBody>
          <a:bodyPr>
            <a:normAutofit/>
          </a:bodyPr>
          <a:lstStyle/>
          <a:p>
            <a:r>
              <a:rPr lang="en-US" sz="2400" dirty="0"/>
              <a:t>Value of Non-Cash assistance</a:t>
            </a:r>
          </a:p>
          <a:p>
            <a:pPr lvl="1"/>
            <a:r>
              <a:rPr lang="en-US" sz="2000" dirty="0"/>
              <a:t>Food commodities </a:t>
            </a:r>
            <a:r>
              <a:rPr lang="en-US" sz="2000" dirty="0">
                <a:solidFill>
                  <a:srgbClr val="4A514E"/>
                </a:solidFill>
              </a:rPr>
              <a:t>– Fair Value at time of receipt or assessed by federal government</a:t>
            </a:r>
          </a:p>
          <a:p>
            <a:pPr lvl="1"/>
            <a:r>
              <a:rPr lang="en-US" sz="2000" dirty="0"/>
              <a:t>Property donated </a:t>
            </a:r>
            <a:r>
              <a:rPr lang="en-US" sz="2000" dirty="0">
                <a:solidFill>
                  <a:srgbClr val="4A514E"/>
                </a:solidFill>
              </a:rPr>
              <a:t>– Fair Value at time of receipt or assessed by federal government</a:t>
            </a:r>
          </a:p>
          <a:p>
            <a:pPr lvl="1"/>
            <a:r>
              <a:rPr lang="en-US" sz="2000" dirty="0"/>
              <a:t>Insurance </a:t>
            </a:r>
            <a:r>
              <a:rPr lang="en-US" sz="2000" dirty="0">
                <a:solidFill>
                  <a:srgbClr val="4A514E"/>
                </a:solidFill>
              </a:rPr>
              <a:t>- Fair Value of contract at time of receipt</a:t>
            </a:r>
          </a:p>
          <a:p>
            <a:pPr lvl="1"/>
            <a:r>
              <a:rPr lang="en-US" sz="2000" dirty="0"/>
              <a:t>Endowment funds </a:t>
            </a:r>
            <a:r>
              <a:rPr lang="en-US" sz="2000" dirty="0">
                <a:solidFill>
                  <a:srgbClr val="4A514E"/>
                </a:solidFill>
              </a:rPr>
              <a:t>– Value of cumulative balances of federally restricted amounts</a:t>
            </a:r>
          </a:p>
          <a:p>
            <a:pPr lvl="1"/>
            <a:r>
              <a:rPr lang="en-US" sz="2000" dirty="0"/>
              <a:t>Free rent </a:t>
            </a:r>
            <a:r>
              <a:rPr lang="en-US" sz="2000" dirty="0">
                <a:solidFill>
                  <a:srgbClr val="4A514E"/>
                </a:solidFill>
              </a:rPr>
              <a:t>– Fair Value at time of receipt or assessed by federal government</a:t>
            </a:r>
          </a:p>
          <a:p>
            <a:pPr lvl="1"/>
            <a:endParaRPr lang="en-US" sz="2000" dirty="0"/>
          </a:p>
        </p:txBody>
      </p:sp>
    </p:spTree>
    <p:extLst>
      <p:ext uri="{BB962C8B-B14F-4D97-AF65-F5344CB8AC3E}">
        <p14:creationId xmlns:p14="http://schemas.microsoft.com/office/powerpoint/2010/main" val="33530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9600" cy="3459163"/>
          </a:xfrm>
        </p:spPr>
        <p:txBody>
          <a:bodyPr>
            <a:normAutofit/>
          </a:bodyPr>
          <a:lstStyle/>
          <a:p>
            <a:r>
              <a:rPr lang="en-US" sz="3000" dirty="0"/>
              <a:t>Examples of federal assistance may be:</a:t>
            </a:r>
          </a:p>
          <a:p>
            <a:pPr lvl="1"/>
            <a:r>
              <a:rPr lang="en-US" sz="2400" dirty="0"/>
              <a:t>Loans and loan guarantees</a:t>
            </a:r>
          </a:p>
          <a:p>
            <a:pPr lvl="2"/>
            <a:r>
              <a:rPr lang="en-US" sz="2000" dirty="0"/>
              <a:t>New loan proceeds spent</a:t>
            </a:r>
          </a:p>
          <a:p>
            <a:pPr lvl="2"/>
            <a:r>
              <a:rPr lang="en-US" sz="2000" dirty="0"/>
              <a:t>Beginning balance of previous loans (if continuing compliance required)</a:t>
            </a:r>
          </a:p>
          <a:p>
            <a:pPr lvl="2"/>
            <a:r>
              <a:rPr lang="en-US" sz="2000" dirty="0"/>
              <a:t>Interest and subsidies</a:t>
            </a:r>
          </a:p>
        </p:txBody>
      </p:sp>
    </p:spTree>
    <p:extLst>
      <p:ext uri="{BB962C8B-B14F-4D97-AF65-F5344CB8AC3E}">
        <p14:creationId xmlns:p14="http://schemas.microsoft.com/office/powerpoint/2010/main" val="36980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590800"/>
            <a:ext cx="8229600" cy="3581400"/>
          </a:xfrm>
        </p:spPr>
        <p:txBody>
          <a:bodyPr>
            <a:normAutofit fontScale="92500"/>
          </a:bodyPr>
          <a:lstStyle/>
          <a:p>
            <a:r>
              <a:rPr lang="en-US" sz="2400" dirty="0"/>
              <a:t>What is a continuing compliance requirement loan?</a:t>
            </a:r>
          </a:p>
          <a:p>
            <a:pPr lvl="1"/>
            <a:r>
              <a:rPr lang="en-US" sz="2000" dirty="0"/>
              <a:t>Section 200.502(d)</a:t>
            </a:r>
          </a:p>
          <a:p>
            <a:pPr lvl="2"/>
            <a:r>
              <a:rPr lang="en-US" sz="2000" dirty="0"/>
              <a:t>Loans, the proceeds of which were received and expended in prior years, are not considered Federal awards expended under this part when the Federal statutes, regulations, and the terms and conditions of Federal awards pertaining to such loans impose </a:t>
            </a:r>
            <a:r>
              <a:rPr lang="en-US" sz="2000" u="sng" dirty="0"/>
              <a:t>no continuing compliance requirements other than to repay the loans.</a:t>
            </a:r>
          </a:p>
          <a:p>
            <a:pPr lvl="1"/>
            <a:r>
              <a:rPr lang="en-US" sz="2000" dirty="0"/>
              <a:t>Basically, if you are required to make sure the item(s) purchased with the proceeds is used for certain purposes or eligible individuals.</a:t>
            </a:r>
          </a:p>
          <a:p>
            <a:pPr marL="0" indent="0">
              <a:buNone/>
            </a:pPr>
            <a:endParaRPr lang="en-US" sz="2400" dirty="0"/>
          </a:p>
        </p:txBody>
      </p:sp>
    </p:spTree>
    <p:extLst>
      <p:ext uri="{BB962C8B-B14F-4D97-AF65-F5344CB8AC3E}">
        <p14:creationId xmlns:p14="http://schemas.microsoft.com/office/powerpoint/2010/main" val="272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F9AC-2527-4828-A989-DCFBDFD3DCA8}"/>
              </a:ext>
            </a:extLst>
          </p:cNvPr>
          <p:cNvSpPr>
            <a:spLocks noGrp="1"/>
          </p:cNvSpPr>
          <p:nvPr>
            <p:ph type="title"/>
          </p:nvPr>
        </p:nvSpPr>
        <p:spPr/>
        <p:txBody>
          <a:bodyPr/>
          <a:lstStyle/>
          <a:p>
            <a:r>
              <a:rPr lang="en-US" dirty="0"/>
              <a:t>About Your Presenter</a:t>
            </a:r>
          </a:p>
        </p:txBody>
      </p:sp>
      <p:sp>
        <p:nvSpPr>
          <p:cNvPr id="3" name="Content Placeholder 2">
            <a:extLst>
              <a:ext uri="{FF2B5EF4-FFF2-40B4-BE49-F238E27FC236}">
                <a16:creationId xmlns:a16="http://schemas.microsoft.com/office/drawing/2014/main" id="{E7C706FA-DB0C-4B35-86B0-7C296464FB59}"/>
              </a:ext>
            </a:extLst>
          </p:cNvPr>
          <p:cNvSpPr>
            <a:spLocks noGrp="1"/>
          </p:cNvSpPr>
          <p:nvPr>
            <p:ph idx="1"/>
          </p:nvPr>
        </p:nvSpPr>
        <p:spPr>
          <a:xfrm>
            <a:off x="3810000" y="2270759"/>
            <a:ext cx="4724400" cy="3749041"/>
          </a:xfrm>
        </p:spPr>
        <p:txBody>
          <a:bodyPr>
            <a:normAutofit fontScale="47500" lnSpcReduction="20000"/>
          </a:bodyPr>
          <a:lstStyle/>
          <a:p>
            <a:pPr>
              <a:lnSpc>
                <a:spcPct val="120000"/>
              </a:lnSpc>
              <a:spcBef>
                <a:spcPts val="600"/>
              </a:spcBef>
            </a:pPr>
            <a:r>
              <a:rPr lang="en-US" dirty="0"/>
              <a:t>Henry+Horne, Senior Manager, Governmental Services</a:t>
            </a:r>
          </a:p>
          <a:p>
            <a:pPr>
              <a:lnSpc>
                <a:spcPct val="120000"/>
              </a:lnSpc>
              <a:spcBef>
                <a:spcPts val="600"/>
              </a:spcBef>
            </a:pPr>
            <a:r>
              <a:rPr lang="en-US" dirty="0"/>
              <a:t>Graduated from the University of Arizona</a:t>
            </a:r>
          </a:p>
          <a:p>
            <a:pPr>
              <a:lnSpc>
                <a:spcPct val="120000"/>
              </a:lnSpc>
              <a:spcBef>
                <a:spcPts val="600"/>
              </a:spcBef>
            </a:pPr>
            <a:r>
              <a:rPr lang="en-US" dirty="0"/>
              <a:t>Certified Public Accountant and Certified Fraud Examiner</a:t>
            </a:r>
          </a:p>
          <a:p>
            <a:pPr>
              <a:lnSpc>
                <a:spcPct val="120000"/>
              </a:lnSpc>
              <a:spcBef>
                <a:spcPts val="600"/>
              </a:spcBef>
            </a:pPr>
            <a:r>
              <a:rPr lang="en-US" dirty="0"/>
              <a:t>Experience in Municipalities, School Districts, State Agencies, Nonprofits and Industry</a:t>
            </a:r>
          </a:p>
          <a:p>
            <a:pPr>
              <a:lnSpc>
                <a:spcPct val="120000"/>
              </a:lnSpc>
              <a:spcBef>
                <a:spcPts val="600"/>
              </a:spcBef>
            </a:pPr>
            <a:r>
              <a:rPr lang="en-US" dirty="0"/>
              <a:t>Treasurer, Board of Directors for Girl Scouts Arizona Cactus Pine Council</a:t>
            </a:r>
          </a:p>
          <a:p>
            <a:pPr>
              <a:lnSpc>
                <a:spcPct val="120000"/>
              </a:lnSpc>
              <a:spcBef>
                <a:spcPts val="600"/>
              </a:spcBef>
            </a:pPr>
            <a:r>
              <a:rPr lang="en-US" dirty="0"/>
              <a:t>Member of the AICPA, ASCPA, GFOA, GFOAz and AASBO</a:t>
            </a:r>
          </a:p>
          <a:p>
            <a:pPr>
              <a:lnSpc>
                <a:spcPct val="120000"/>
              </a:lnSpc>
              <a:spcBef>
                <a:spcPts val="600"/>
              </a:spcBef>
            </a:pPr>
            <a:r>
              <a:rPr lang="en-US" dirty="0"/>
              <a:t>GFOA Special Review Committee Member</a:t>
            </a:r>
          </a:p>
        </p:txBody>
      </p:sp>
      <p:sp>
        <p:nvSpPr>
          <p:cNvPr id="5" name="TextBox 4">
            <a:extLst>
              <a:ext uri="{FF2B5EF4-FFF2-40B4-BE49-F238E27FC236}">
                <a16:creationId xmlns:a16="http://schemas.microsoft.com/office/drawing/2014/main" id="{6710C6E4-0E7D-4982-B668-A09751B1E471}"/>
              </a:ext>
            </a:extLst>
          </p:cNvPr>
          <p:cNvSpPr txBox="1"/>
          <p:nvPr/>
        </p:nvSpPr>
        <p:spPr>
          <a:xfrm>
            <a:off x="609599" y="5638800"/>
            <a:ext cx="2743200" cy="323165"/>
          </a:xfrm>
          <a:prstGeom prst="rect">
            <a:avLst/>
          </a:prstGeom>
          <a:noFill/>
        </p:spPr>
        <p:txBody>
          <a:bodyPr wrap="square" rtlCol="0">
            <a:spAutoFit/>
          </a:bodyPr>
          <a:lstStyle/>
          <a:p>
            <a:pPr algn="ctr"/>
            <a:r>
              <a:rPr lang="en-US" sz="1500" dirty="0">
                <a:solidFill>
                  <a:srgbClr val="4A514E"/>
                </a:solidFill>
                <a:latin typeface="Open Sans" panose="020B0606030504020204" pitchFamily="34" charset="0"/>
                <a:ea typeface="Open Sans" panose="020B0606030504020204" pitchFamily="34" charset="0"/>
                <a:cs typeface="Open Sans" panose="020B0606030504020204" pitchFamily="34" charset="0"/>
              </a:rPr>
              <a:t>Brian J. Hemmerle, CPA, CFE</a:t>
            </a:r>
          </a:p>
        </p:txBody>
      </p:sp>
      <p:pic>
        <p:nvPicPr>
          <p:cNvPr id="10" name="Picture 9">
            <a:extLst>
              <a:ext uri="{FF2B5EF4-FFF2-40B4-BE49-F238E27FC236}">
                <a16:creationId xmlns:a16="http://schemas.microsoft.com/office/drawing/2014/main" id="{A1224181-770A-49E5-A608-8C2E8B1D5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286000"/>
            <a:ext cx="2743200" cy="3291840"/>
          </a:xfrm>
          <a:prstGeom prst="rect">
            <a:avLst/>
          </a:prstGeom>
          <a:ln w="9525">
            <a:solidFill>
              <a:srgbClr val="4A514E"/>
            </a:solidFill>
          </a:ln>
        </p:spPr>
      </p:pic>
    </p:spTree>
    <p:extLst>
      <p:ext uri="{BB962C8B-B14F-4D97-AF65-F5344CB8AC3E}">
        <p14:creationId xmlns:p14="http://schemas.microsoft.com/office/powerpoint/2010/main" val="20453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70B7-5470-44F9-A113-42F58CC581A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62ECCE-C347-480C-9E25-978D4D4BC02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5DFF04A-5D91-41FC-923F-C7BEDAF1B5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91" r="11227" b="6977"/>
          <a:stretch/>
        </p:blipFill>
        <p:spPr>
          <a:xfrm>
            <a:off x="-1" y="-381000"/>
            <a:ext cx="9144001" cy="6858001"/>
          </a:xfrm>
          <a:prstGeom prst="rect">
            <a:avLst/>
          </a:prstGeom>
        </p:spPr>
      </p:pic>
      <p:sp>
        <p:nvSpPr>
          <p:cNvPr id="5" name="Flowchart: Connector 4">
            <a:extLst>
              <a:ext uri="{FF2B5EF4-FFF2-40B4-BE49-F238E27FC236}">
                <a16:creationId xmlns:a16="http://schemas.microsoft.com/office/drawing/2014/main" id="{BDB4523F-8E1E-4AB0-A73A-CAD536825595}"/>
              </a:ext>
            </a:extLst>
          </p:cNvPr>
          <p:cNvSpPr/>
          <p:nvPr/>
        </p:nvSpPr>
        <p:spPr>
          <a:xfrm>
            <a:off x="420547" y="304800"/>
            <a:ext cx="3084654" cy="3084654"/>
          </a:xfrm>
          <a:prstGeom prst="flowChartConnector">
            <a:avLst/>
          </a:prstGeom>
          <a:solidFill>
            <a:srgbClr val="FFFFFF">
              <a:alpha val="87843"/>
            </a:srgbClr>
          </a:solidFill>
          <a:ln w="38100">
            <a:solidFill>
              <a:srgbClr val="4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60DD7A4-02C0-4DE5-95E0-33387D7370D3}"/>
              </a:ext>
            </a:extLst>
          </p:cNvPr>
          <p:cNvSpPr txBox="1">
            <a:spLocks/>
          </p:cNvSpPr>
          <p:nvPr/>
        </p:nvSpPr>
        <p:spPr>
          <a:xfrm>
            <a:off x="772611" y="803345"/>
            <a:ext cx="2380526" cy="2087563"/>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stStyle>
          <a:p>
            <a:pPr fontAlgn="auto">
              <a:lnSpc>
                <a:spcPct val="120000"/>
              </a:lnSpc>
              <a:spcAft>
                <a:spcPts val="0"/>
              </a:spcAft>
            </a:pPr>
            <a:r>
              <a:rPr lang="en-US" dirty="0"/>
              <a:t>Common SEFA Deficiencies</a:t>
            </a:r>
          </a:p>
        </p:txBody>
      </p:sp>
    </p:spTree>
    <p:extLst>
      <p:ext uri="{BB962C8B-B14F-4D97-AF65-F5344CB8AC3E}">
        <p14:creationId xmlns:p14="http://schemas.microsoft.com/office/powerpoint/2010/main" val="102012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SEFA Deficiencies</a:t>
            </a:r>
          </a:p>
        </p:txBody>
      </p:sp>
      <p:sp>
        <p:nvSpPr>
          <p:cNvPr id="3" name="Content Placeholder 2"/>
          <p:cNvSpPr>
            <a:spLocks noGrp="1"/>
          </p:cNvSpPr>
          <p:nvPr>
            <p:ph idx="1"/>
          </p:nvPr>
        </p:nvSpPr>
        <p:spPr>
          <a:xfrm>
            <a:off x="457200" y="2438400"/>
            <a:ext cx="8229600" cy="3810000"/>
          </a:xfrm>
        </p:spPr>
        <p:txBody>
          <a:bodyPr>
            <a:normAutofit fontScale="92500" lnSpcReduction="20000"/>
          </a:bodyPr>
          <a:lstStyle/>
          <a:p>
            <a:pPr lvl="1"/>
            <a:r>
              <a:rPr lang="en-US" sz="2400" dirty="0"/>
              <a:t>Incorrect/missing CFDA numbers</a:t>
            </a:r>
          </a:p>
          <a:p>
            <a:pPr lvl="1"/>
            <a:r>
              <a:rPr lang="en-US" sz="2400" dirty="0"/>
              <a:t>Names of pass-through entities omitted</a:t>
            </a:r>
          </a:p>
          <a:p>
            <a:pPr lvl="1"/>
            <a:r>
              <a:rPr lang="en-US" sz="2400" dirty="0"/>
              <a:t>Missing pass-through contract number</a:t>
            </a:r>
          </a:p>
          <a:p>
            <a:pPr lvl="1"/>
            <a:r>
              <a:rPr lang="en-US" sz="2400" dirty="0"/>
              <a:t>Federal agency names missing</a:t>
            </a:r>
          </a:p>
          <a:p>
            <a:pPr lvl="1"/>
            <a:r>
              <a:rPr lang="en-US" sz="2400" dirty="0"/>
              <a:t>Clusters not shown as such</a:t>
            </a:r>
          </a:p>
          <a:p>
            <a:pPr lvl="1"/>
            <a:r>
              <a:rPr lang="en-US" sz="2400" dirty="0"/>
              <a:t>Notes to SEFA missing or reference on SEFA missing</a:t>
            </a:r>
          </a:p>
          <a:p>
            <a:pPr lvl="1"/>
            <a:r>
              <a:rPr lang="en-US" sz="2400" dirty="0"/>
              <a:t>Non-cash awards missing</a:t>
            </a:r>
          </a:p>
          <a:p>
            <a:pPr lvl="1"/>
            <a:r>
              <a:rPr lang="en-US" sz="2400" dirty="0"/>
              <a:t>Improper basis for determining when awards expended</a:t>
            </a:r>
          </a:p>
          <a:p>
            <a:pPr lvl="1"/>
            <a:r>
              <a:rPr lang="en-US" sz="2400" dirty="0"/>
              <a:t>Improper reporting of loans</a:t>
            </a:r>
          </a:p>
          <a:p>
            <a:pPr lvl="1"/>
            <a:r>
              <a:rPr lang="en-US" sz="2400" dirty="0"/>
              <a:t>Subtotals missing for CFDA, federal agency, clusters, or totals</a:t>
            </a:r>
          </a:p>
        </p:txBody>
      </p:sp>
    </p:spTree>
    <p:extLst>
      <p:ext uri="{BB962C8B-B14F-4D97-AF65-F5344CB8AC3E}">
        <p14:creationId xmlns:p14="http://schemas.microsoft.com/office/powerpoint/2010/main" val="381882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3C0F3A-DB6B-49B7-ACF6-AECDAE035704}"/>
              </a:ext>
            </a:extLst>
          </p:cNvPr>
          <p:cNvPicPr>
            <a:picLocks noChangeAspect="1"/>
          </p:cNvPicPr>
          <p:nvPr/>
        </p:nvPicPr>
        <p:blipFill>
          <a:blip r:embed="rId2"/>
          <a:stretch>
            <a:fillRect/>
          </a:stretch>
        </p:blipFill>
        <p:spPr>
          <a:xfrm>
            <a:off x="457200" y="2961667"/>
            <a:ext cx="8358506" cy="2543021"/>
          </a:xfrm>
          <a:prstGeom prst="rect">
            <a:avLst/>
          </a:prstGeom>
        </p:spPr>
      </p:pic>
      <p:pic>
        <p:nvPicPr>
          <p:cNvPr id="6" name="Picture 5">
            <a:extLst>
              <a:ext uri="{FF2B5EF4-FFF2-40B4-BE49-F238E27FC236}">
                <a16:creationId xmlns:a16="http://schemas.microsoft.com/office/drawing/2014/main" id="{B4CB0C7C-7ACF-4A06-948F-5E94C78F939C}"/>
              </a:ext>
            </a:extLst>
          </p:cNvPr>
          <p:cNvPicPr>
            <a:picLocks noChangeAspect="1"/>
          </p:cNvPicPr>
          <p:nvPr/>
        </p:nvPicPr>
        <p:blipFill>
          <a:blip r:embed="rId3"/>
          <a:stretch>
            <a:fillRect/>
          </a:stretch>
        </p:blipFill>
        <p:spPr>
          <a:xfrm>
            <a:off x="457201" y="2920855"/>
            <a:ext cx="8358506" cy="2794145"/>
          </a:xfrm>
          <a:prstGeom prst="rect">
            <a:avLst/>
          </a:prstGeom>
        </p:spPr>
      </p:pic>
      <p:sp>
        <p:nvSpPr>
          <p:cNvPr id="2" name="Title 1"/>
          <p:cNvSpPr>
            <a:spLocks noGrp="1"/>
          </p:cNvSpPr>
          <p:nvPr>
            <p:ph type="title"/>
          </p:nvPr>
        </p:nvSpPr>
        <p:spPr/>
        <p:txBody>
          <a:bodyPr>
            <a:normAutofit/>
          </a:bodyPr>
          <a:lstStyle/>
          <a:p>
            <a:r>
              <a:rPr lang="en-US" sz="4000" dirty="0"/>
              <a:t>Common SEFA Deficiencies</a:t>
            </a:r>
          </a:p>
        </p:txBody>
      </p:sp>
      <p:sp>
        <p:nvSpPr>
          <p:cNvPr id="3" name="Content Placeholder 2"/>
          <p:cNvSpPr>
            <a:spLocks noGrp="1"/>
          </p:cNvSpPr>
          <p:nvPr>
            <p:ph idx="1"/>
          </p:nvPr>
        </p:nvSpPr>
        <p:spPr/>
        <p:txBody>
          <a:bodyPr/>
          <a:lstStyle/>
          <a:p>
            <a:pPr lvl="1"/>
            <a:r>
              <a:rPr lang="en-US" sz="2400" dirty="0"/>
              <a:t>Incorrect CFDA numbers</a:t>
            </a:r>
          </a:p>
        </p:txBody>
      </p:sp>
    </p:spTree>
    <p:extLst>
      <p:ext uri="{BB962C8B-B14F-4D97-AF65-F5344CB8AC3E}">
        <p14:creationId xmlns:p14="http://schemas.microsoft.com/office/powerpoint/2010/main" val="26407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CFDA Numbers?</a:t>
            </a:r>
          </a:p>
        </p:txBody>
      </p:sp>
      <p:sp>
        <p:nvSpPr>
          <p:cNvPr id="3" name="Content Placeholder 2"/>
          <p:cNvSpPr>
            <a:spLocks noGrp="1"/>
          </p:cNvSpPr>
          <p:nvPr>
            <p:ph idx="1"/>
          </p:nvPr>
        </p:nvSpPr>
        <p:spPr>
          <a:xfrm>
            <a:off x="457200" y="2395779"/>
            <a:ext cx="8229600" cy="1600200"/>
          </a:xfrm>
        </p:spPr>
        <p:txBody>
          <a:bodyPr>
            <a:normAutofit/>
          </a:bodyPr>
          <a:lstStyle/>
          <a:p>
            <a:r>
              <a:rPr lang="en-US" dirty="0"/>
              <a:t>How do I verify my CFDA numbers?</a:t>
            </a:r>
          </a:p>
          <a:p>
            <a:pPr lvl="1"/>
            <a:r>
              <a:rPr lang="en-US" dirty="0">
                <a:hlinkClick r:id="rId2"/>
              </a:rPr>
              <a:t>https://beta.sam.gov/</a:t>
            </a:r>
            <a:endParaRPr lang="en-US" dirty="0"/>
          </a:p>
          <a:p>
            <a:pPr lvl="1"/>
            <a:endParaRPr lang="en-US" dirty="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426" y="4495800"/>
            <a:ext cx="2327147" cy="986079"/>
          </a:xfrm>
          <a:prstGeom prst="rect">
            <a:avLst/>
          </a:prstGeom>
        </p:spPr>
      </p:pic>
    </p:spTree>
    <p:extLst>
      <p:ext uri="{BB962C8B-B14F-4D97-AF65-F5344CB8AC3E}">
        <p14:creationId xmlns:p14="http://schemas.microsoft.com/office/powerpoint/2010/main" val="404141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CFDA Numbers?</a:t>
            </a:r>
          </a:p>
        </p:txBody>
      </p:sp>
      <p:sp>
        <p:nvSpPr>
          <p:cNvPr id="3" name="Content Placeholder 2"/>
          <p:cNvSpPr>
            <a:spLocks noGrp="1"/>
          </p:cNvSpPr>
          <p:nvPr>
            <p:ph idx="1"/>
          </p:nvPr>
        </p:nvSpPr>
        <p:spPr>
          <a:xfrm>
            <a:off x="457200" y="2395778"/>
            <a:ext cx="8229600" cy="4005021"/>
          </a:xfrm>
        </p:spPr>
        <p:txBody>
          <a:bodyPr>
            <a:normAutofit lnSpcReduction="10000"/>
          </a:bodyPr>
          <a:lstStyle/>
          <a:p>
            <a:r>
              <a:rPr lang="en-US" dirty="0"/>
              <a:t>What if I don’t know my CFDA number?</a:t>
            </a:r>
          </a:p>
          <a:p>
            <a:pPr lvl="1"/>
            <a:r>
              <a:rPr lang="en-US" dirty="0">
                <a:hlinkClick r:id="rId2"/>
              </a:rPr>
              <a:t>https://beta.sam.gov/</a:t>
            </a:r>
            <a:endParaRPr lang="en-US" dirty="0"/>
          </a:p>
          <a:p>
            <a:pPr lvl="1"/>
            <a:r>
              <a:rPr lang="en-US" dirty="0"/>
              <a:t>Inquire with pass-through or granting agency</a:t>
            </a:r>
          </a:p>
          <a:p>
            <a:pPr lvl="1"/>
            <a:r>
              <a:rPr lang="en-US" dirty="0"/>
              <a:t>Read through application and/or award</a:t>
            </a:r>
          </a:p>
          <a:p>
            <a:pPr lvl="1"/>
            <a:r>
              <a:rPr lang="en-US" dirty="0"/>
              <a:t>Still can’t find it?</a:t>
            </a:r>
          </a:p>
          <a:p>
            <a:pPr lvl="2"/>
            <a:r>
              <a:rPr lang="en-US" dirty="0"/>
              <a:t>Start with the agency’s 2 digit prefix followed by a </a:t>
            </a:r>
            <a:r>
              <a:rPr lang="en-US" b="1" dirty="0"/>
              <a:t>U </a:t>
            </a:r>
            <a:r>
              <a:rPr lang="en-US" dirty="0"/>
              <a:t>followed by a two digit number (e.g. U01, U02, etc.) in the extension field.</a:t>
            </a:r>
            <a:endParaRPr lang="en-US" b="1" dirty="0"/>
          </a:p>
          <a:p>
            <a:pPr marL="457200" lvl="1" indent="0">
              <a:buNone/>
            </a:pPr>
            <a:endParaRPr lang="en-US" dirty="0"/>
          </a:p>
        </p:txBody>
      </p:sp>
    </p:spTree>
    <p:extLst>
      <p:ext uri="{BB962C8B-B14F-4D97-AF65-F5344CB8AC3E}">
        <p14:creationId xmlns:p14="http://schemas.microsoft.com/office/powerpoint/2010/main" val="55036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A6E25A-78CB-41ED-820D-4A2EA9DF8EFD}"/>
              </a:ext>
            </a:extLst>
          </p:cNvPr>
          <p:cNvPicPr>
            <a:picLocks noChangeAspect="1"/>
          </p:cNvPicPr>
          <p:nvPr/>
        </p:nvPicPr>
        <p:blipFill>
          <a:blip r:embed="rId2"/>
          <a:stretch>
            <a:fillRect/>
          </a:stretch>
        </p:blipFill>
        <p:spPr>
          <a:xfrm>
            <a:off x="304800" y="3172413"/>
            <a:ext cx="8686800" cy="2687643"/>
          </a:xfrm>
          <a:prstGeom prst="rect">
            <a:avLst/>
          </a:prstGeom>
        </p:spPr>
      </p:pic>
      <p:pic>
        <p:nvPicPr>
          <p:cNvPr id="7" name="Picture 6">
            <a:extLst>
              <a:ext uri="{FF2B5EF4-FFF2-40B4-BE49-F238E27FC236}">
                <a16:creationId xmlns:a16="http://schemas.microsoft.com/office/drawing/2014/main" id="{879919AA-9E8D-4F4C-8C93-EA634CF7C60E}"/>
              </a:ext>
            </a:extLst>
          </p:cNvPr>
          <p:cNvPicPr>
            <a:picLocks noChangeAspect="1"/>
          </p:cNvPicPr>
          <p:nvPr/>
        </p:nvPicPr>
        <p:blipFill>
          <a:blip r:embed="rId3"/>
          <a:stretch>
            <a:fillRect/>
          </a:stretch>
        </p:blipFill>
        <p:spPr>
          <a:xfrm>
            <a:off x="307848" y="3172413"/>
            <a:ext cx="8686800" cy="2687643"/>
          </a:xfrm>
          <a:prstGeom prst="rect">
            <a:avLst/>
          </a:prstGeom>
        </p:spPr>
      </p:pic>
      <p:sp>
        <p:nvSpPr>
          <p:cNvPr id="2" name="Title 1"/>
          <p:cNvSpPr>
            <a:spLocks noGrp="1"/>
          </p:cNvSpPr>
          <p:nvPr>
            <p:ph type="title"/>
          </p:nvPr>
        </p:nvSpPr>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1"/>
            <a:r>
              <a:rPr lang="en-US" sz="2400" dirty="0"/>
              <a:t>Grantor federal agency names missing</a:t>
            </a:r>
          </a:p>
        </p:txBody>
      </p:sp>
    </p:spTree>
    <p:extLst>
      <p:ext uri="{BB962C8B-B14F-4D97-AF65-F5344CB8AC3E}">
        <p14:creationId xmlns:p14="http://schemas.microsoft.com/office/powerpoint/2010/main" val="41184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4DC079-30AE-4CD2-B835-466C1100F384}"/>
              </a:ext>
            </a:extLst>
          </p:cNvPr>
          <p:cNvPicPr>
            <a:picLocks noChangeAspect="1"/>
          </p:cNvPicPr>
          <p:nvPr/>
        </p:nvPicPr>
        <p:blipFill>
          <a:blip r:embed="rId2"/>
          <a:stretch>
            <a:fillRect/>
          </a:stretch>
        </p:blipFill>
        <p:spPr>
          <a:xfrm>
            <a:off x="911353" y="2782364"/>
            <a:ext cx="7315200" cy="3260509"/>
          </a:xfrm>
          <a:prstGeom prst="rect">
            <a:avLst/>
          </a:prstGeom>
        </p:spPr>
      </p:pic>
      <p:sp>
        <p:nvSpPr>
          <p:cNvPr id="2" name="Title 1"/>
          <p:cNvSpPr>
            <a:spLocks noGrp="1"/>
          </p:cNvSpPr>
          <p:nvPr>
            <p:ph type="title"/>
          </p:nvPr>
        </p:nvSpPr>
        <p:spPr>
          <a:xfrm>
            <a:off x="457200" y="935735"/>
            <a:ext cx="8229600" cy="884238"/>
          </a:xfrm>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153" y="1949225"/>
            <a:ext cx="8229600" cy="496364"/>
          </a:xfrm>
        </p:spPr>
        <p:txBody>
          <a:bodyPr/>
          <a:lstStyle/>
          <a:p>
            <a:pPr lvl="1"/>
            <a:r>
              <a:rPr lang="en-US" sz="2400" dirty="0"/>
              <a:t>Missing names of pass-through entities</a:t>
            </a:r>
          </a:p>
        </p:txBody>
      </p:sp>
      <p:pic>
        <p:nvPicPr>
          <p:cNvPr id="9" name="Picture 8">
            <a:extLst>
              <a:ext uri="{FF2B5EF4-FFF2-40B4-BE49-F238E27FC236}">
                <a16:creationId xmlns:a16="http://schemas.microsoft.com/office/drawing/2014/main" id="{5D2A25A6-CF57-4454-B98C-53460CB94967}"/>
              </a:ext>
            </a:extLst>
          </p:cNvPr>
          <p:cNvPicPr>
            <a:picLocks noChangeAspect="1"/>
          </p:cNvPicPr>
          <p:nvPr/>
        </p:nvPicPr>
        <p:blipFill>
          <a:blip r:embed="rId3"/>
          <a:stretch>
            <a:fillRect/>
          </a:stretch>
        </p:blipFill>
        <p:spPr>
          <a:xfrm>
            <a:off x="917449" y="2782364"/>
            <a:ext cx="7315200" cy="2896302"/>
          </a:xfrm>
          <a:prstGeom prst="rect">
            <a:avLst/>
          </a:prstGeom>
        </p:spPr>
      </p:pic>
    </p:spTree>
    <p:extLst>
      <p:ext uri="{BB962C8B-B14F-4D97-AF65-F5344CB8AC3E}">
        <p14:creationId xmlns:p14="http://schemas.microsoft.com/office/powerpoint/2010/main" val="3885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FBA51-03F7-4B1B-86D6-2F55829002E7}"/>
              </a:ext>
            </a:extLst>
          </p:cNvPr>
          <p:cNvPicPr>
            <a:picLocks noChangeAspect="1"/>
          </p:cNvPicPr>
          <p:nvPr/>
        </p:nvPicPr>
        <p:blipFill>
          <a:blip r:embed="rId2"/>
          <a:stretch>
            <a:fillRect/>
          </a:stretch>
        </p:blipFill>
        <p:spPr>
          <a:xfrm>
            <a:off x="709414" y="2652760"/>
            <a:ext cx="7725172" cy="3727124"/>
          </a:xfrm>
          <a:prstGeom prst="rect">
            <a:avLst/>
          </a:prstGeom>
        </p:spPr>
      </p:pic>
      <p:sp>
        <p:nvSpPr>
          <p:cNvPr id="2" name="Title 1"/>
          <p:cNvSpPr>
            <a:spLocks noGrp="1"/>
          </p:cNvSpPr>
          <p:nvPr>
            <p:ph type="title"/>
          </p:nvPr>
        </p:nvSpPr>
        <p:spPr>
          <a:xfrm>
            <a:off x="457200" y="838200"/>
            <a:ext cx="8229600" cy="884238"/>
          </a:xfrm>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68522"/>
            <a:ext cx="8229600" cy="884238"/>
          </a:xfrm>
        </p:spPr>
        <p:txBody>
          <a:bodyPr/>
          <a:lstStyle/>
          <a:p>
            <a:pPr lvl="1"/>
            <a:r>
              <a:rPr lang="en-US" sz="2400" dirty="0"/>
              <a:t>Multiple lines for CFDA numbers shown – total expenditures for CFDA number not shown</a:t>
            </a:r>
          </a:p>
        </p:txBody>
      </p:sp>
      <p:pic>
        <p:nvPicPr>
          <p:cNvPr id="5" name="Picture 4">
            <a:extLst>
              <a:ext uri="{FF2B5EF4-FFF2-40B4-BE49-F238E27FC236}">
                <a16:creationId xmlns:a16="http://schemas.microsoft.com/office/drawing/2014/main" id="{66048108-D5CA-4B59-89BB-AB5A6C880FF7}"/>
              </a:ext>
            </a:extLst>
          </p:cNvPr>
          <p:cNvPicPr>
            <a:picLocks noChangeAspect="1"/>
          </p:cNvPicPr>
          <p:nvPr/>
        </p:nvPicPr>
        <p:blipFill>
          <a:blip r:embed="rId3"/>
          <a:stretch>
            <a:fillRect/>
          </a:stretch>
        </p:blipFill>
        <p:spPr>
          <a:xfrm>
            <a:off x="709414" y="2652760"/>
            <a:ext cx="7725172" cy="3443240"/>
          </a:xfrm>
          <a:prstGeom prst="rect">
            <a:avLst/>
          </a:prstGeom>
        </p:spPr>
      </p:pic>
    </p:spTree>
    <p:extLst>
      <p:ext uri="{BB962C8B-B14F-4D97-AF65-F5344CB8AC3E}">
        <p14:creationId xmlns:p14="http://schemas.microsoft.com/office/powerpoint/2010/main" val="20325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34B9B3-6B0A-46FF-BD7B-ACF5C9120B07}"/>
              </a:ext>
            </a:extLst>
          </p:cNvPr>
          <p:cNvPicPr>
            <a:picLocks noChangeAspect="1"/>
          </p:cNvPicPr>
          <p:nvPr/>
        </p:nvPicPr>
        <p:blipFill>
          <a:blip r:embed="rId2"/>
          <a:stretch>
            <a:fillRect/>
          </a:stretch>
        </p:blipFill>
        <p:spPr>
          <a:xfrm>
            <a:off x="496824" y="2392681"/>
            <a:ext cx="8151876" cy="3932994"/>
          </a:xfrm>
          <a:prstGeom prst="rect">
            <a:avLst/>
          </a:prstGeom>
        </p:spPr>
      </p:pic>
      <p:sp>
        <p:nvSpPr>
          <p:cNvPr id="2" name="Title 1"/>
          <p:cNvSpPr>
            <a:spLocks noGrp="1"/>
          </p:cNvSpPr>
          <p:nvPr>
            <p:ph type="title"/>
          </p:nvPr>
        </p:nvSpPr>
        <p:spPr>
          <a:xfrm>
            <a:off x="466344" y="838200"/>
            <a:ext cx="8229600" cy="884238"/>
          </a:xfrm>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9"/>
            <a:ext cx="8229600" cy="639762"/>
          </a:xfrm>
        </p:spPr>
        <p:txBody>
          <a:bodyPr/>
          <a:lstStyle/>
          <a:p>
            <a:pPr lvl="1"/>
            <a:r>
              <a:rPr lang="en-US" sz="2400" dirty="0"/>
              <a:t>Subgrant award numbers not included</a:t>
            </a:r>
          </a:p>
        </p:txBody>
      </p:sp>
      <p:pic>
        <p:nvPicPr>
          <p:cNvPr id="6" name="Picture 5">
            <a:extLst>
              <a:ext uri="{FF2B5EF4-FFF2-40B4-BE49-F238E27FC236}">
                <a16:creationId xmlns:a16="http://schemas.microsoft.com/office/drawing/2014/main" id="{C7C6B3CC-778B-44CE-A3F2-A83000564A76}"/>
              </a:ext>
            </a:extLst>
          </p:cNvPr>
          <p:cNvPicPr>
            <a:picLocks noChangeAspect="1"/>
          </p:cNvPicPr>
          <p:nvPr/>
        </p:nvPicPr>
        <p:blipFill>
          <a:blip r:embed="rId3"/>
          <a:stretch>
            <a:fillRect/>
          </a:stretch>
        </p:blipFill>
        <p:spPr>
          <a:xfrm>
            <a:off x="495300" y="2392681"/>
            <a:ext cx="8153400" cy="3933729"/>
          </a:xfrm>
          <a:prstGeom prst="rect">
            <a:avLst/>
          </a:prstGeom>
        </p:spPr>
      </p:pic>
    </p:spTree>
    <p:extLst>
      <p:ext uri="{BB962C8B-B14F-4D97-AF65-F5344CB8AC3E}">
        <p14:creationId xmlns:p14="http://schemas.microsoft.com/office/powerpoint/2010/main" val="11535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84238"/>
          </a:xfrm>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45824"/>
            <a:ext cx="9144000" cy="884239"/>
          </a:xfrm>
        </p:spPr>
        <p:txBody>
          <a:bodyPr/>
          <a:lstStyle/>
          <a:p>
            <a:pPr lvl="1"/>
            <a:r>
              <a:rPr lang="en-US" sz="2400" dirty="0"/>
              <a:t>Program(s) that are part of a cluster not shown as such</a:t>
            </a:r>
          </a:p>
        </p:txBody>
      </p:sp>
      <p:pic>
        <p:nvPicPr>
          <p:cNvPr id="4" name="Picture 3">
            <a:extLst>
              <a:ext uri="{FF2B5EF4-FFF2-40B4-BE49-F238E27FC236}">
                <a16:creationId xmlns:a16="http://schemas.microsoft.com/office/drawing/2014/main" id="{DFD059A6-02F5-4222-AD46-D61555BC2EA6}"/>
              </a:ext>
            </a:extLst>
          </p:cNvPr>
          <p:cNvPicPr>
            <a:picLocks noChangeAspect="1"/>
          </p:cNvPicPr>
          <p:nvPr/>
        </p:nvPicPr>
        <p:blipFill>
          <a:blip r:embed="rId2"/>
          <a:stretch>
            <a:fillRect/>
          </a:stretch>
        </p:blipFill>
        <p:spPr>
          <a:xfrm>
            <a:off x="819150" y="2438400"/>
            <a:ext cx="7505700" cy="3986030"/>
          </a:xfrm>
          <a:prstGeom prst="rect">
            <a:avLst/>
          </a:prstGeom>
        </p:spPr>
      </p:pic>
      <p:pic>
        <p:nvPicPr>
          <p:cNvPr id="5" name="Picture 4">
            <a:extLst>
              <a:ext uri="{FF2B5EF4-FFF2-40B4-BE49-F238E27FC236}">
                <a16:creationId xmlns:a16="http://schemas.microsoft.com/office/drawing/2014/main" id="{2B5AD828-6C07-4C47-8FE4-B58502A33B4A}"/>
              </a:ext>
            </a:extLst>
          </p:cNvPr>
          <p:cNvPicPr>
            <a:picLocks noChangeAspect="1"/>
          </p:cNvPicPr>
          <p:nvPr/>
        </p:nvPicPr>
        <p:blipFill>
          <a:blip r:embed="rId3"/>
          <a:stretch>
            <a:fillRect/>
          </a:stretch>
        </p:blipFill>
        <p:spPr>
          <a:xfrm>
            <a:off x="825246" y="2438400"/>
            <a:ext cx="7499604" cy="3538284"/>
          </a:xfrm>
          <a:prstGeom prst="rect">
            <a:avLst/>
          </a:prstGeom>
        </p:spPr>
      </p:pic>
    </p:spTree>
    <p:extLst>
      <p:ext uri="{BB962C8B-B14F-4D97-AF65-F5344CB8AC3E}">
        <p14:creationId xmlns:p14="http://schemas.microsoft.com/office/powerpoint/2010/main" val="20570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Today’s Topics</a:t>
            </a:r>
          </a:p>
        </p:txBody>
      </p:sp>
      <p:sp>
        <p:nvSpPr>
          <p:cNvPr id="3" name="Content Placeholder 2"/>
          <p:cNvSpPr>
            <a:spLocks noGrp="1"/>
          </p:cNvSpPr>
          <p:nvPr>
            <p:ph idx="1"/>
          </p:nvPr>
        </p:nvSpPr>
        <p:spPr>
          <a:xfrm>
            <a:off x="457200" y="2590800"/>
            <a:ext cx="8229600" cy="3535363"/>
          </a:xfrm>
        </p:spPr>
        <p:txBody>
          <a:bodyPr/>
          <a:lstStyle/>
          <a:p>
            <a:r>
              <a:rPr lang="en-US" sz="2800" dirty="0"/>
              <a:t>Schedule of Expenditures of Federal Awards</a:t>
            </a:r>
          </a:p>
          <a:p>
            <a:pPr lvl="1"/>
            <a:r>
              <a:rPr lang="en-US" sz="2400" dirty="0"/>
              <a:t>What it is</a:t>
            </a:r>
          </a:p>
          <a:p>
            <a:pPr lvl="1"/>
            <a:r>
              <a:rPr lang="en-US" sz="2400" dirty="0"/>
              <a:t>How to prepare the SEFA</a:t>
            </a:r>
          </a:p>
          <a:p>
            <a:r>
              <a:rPr lang="en-US" sz="2800" dirty="0"/>
              <a:t>Common SEFA Deficiencies</a:t>
            </a:r>
          </a:p>
          <a:p>
            <a:r>
              <a:rPr lang="en-US" sz="2800" dirty="0"/>
              <a:t>Breakout Session</a:t>
            </a:r>
          </a:p>
          <a:p>
            <a:r>
              <a:rPr lang="en-US" sz="2800" dirty="0"/>
              <a:t>Reporting Requirements</a:t>
            </a:r>
          </a:p>
        </p:txBody>
      </p:sp>
      <p:pic>
        <p:nvPicPr>
          <p:cNvPr id="4" name="Picture 3">
            <a:extLst>
              <a:ext uri="{FF2B5EF4-FFF2-40B4-BE49-F238E27FC236}">
                <a16:creationId xmlns:a16="http://schemas.microsoft.com/office/drawing/2014/main" id="{50B9F503-B541-4A95-8F33-C31FD841D493}"/>
              </a:ext>
            </a:extLst>
          </p:cNvPr>
          <p:cNvPicPr>
            <a:picLocks noChangeAspect="1"/>
          </p:cNvPicPr>
          <p:nvPr/>
        </p:nvPicPr>
        <p:blipFill>
          <a:blip r:embed="rId2"/>
          <a:stretch>
            <a:fillRect/>
          </a:stretch>
        </p:blipFill>
        <p:spPr>
          <a:xfrm>
            <a:off x="6019800" y="3581400"/>
            <a:ext cx="2291444" cy="2340094"/>
          </a:xfrm>
          <a:prstGeom prst="rect">
            <a:avLst/>
          </a:prstGeom>
        </p:spPr>
      </p:pic>
    </p:spTree>
    <p:extLst>
      <p:ext uri="{BB962C8B-B14F-4D97-AF65-F5344CB8AC3E}">
        <p14:creationId xmlns:p14="http://schemas.microsoft.com/office/powerpoint/2010/main" val="305112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70038"/>
          </a:xfrm>
        </p:spPr>
        <p:txBody>
          <a:bodyPr>
            <a:normAutofit/>
          </a:bodyPr>
          <a:lstStyle/>
          <a:p>
            <a:r>
              <a:rPr lang="en-US" sz="4000" dirty="0"/>
              <a:t>Clusters?</a:t>
            </a:r>
          </a:p>
        </p:txBody>
      </p:sp>
      <p:sp>
        <p:nvSpPr>
          <p:cNvPr id="3" name="Content Placeholder 2"/>
          <p:cNvSpPr>
            <a:spLocks noGrp="1"/>
          </p:cNvSpPr>
          <p:nvPr>
            <p:ph idx="1"/>
          </p:nvPr>
        </p:nvSpPr>
        <p:spPr>
          <a:xfrm>
            <a:off x="457200" y="1981200"/>
            <a:ext cx="8229600" cy="3962400"/>
          </a:xfrm>
        </p:spPr>
        <p:txBody>
          <a:bodyPr>
            <a:normAutofit fontScale="92500"/>
          </a:bodyPr>
          <a:lstStyle/>
          <a:p>
            <a:r>
              <a:rPr lang="en-US" dirty="0"/>
              <a:t>How do I know if I have any clusters in my SEFA?</a:t>
            </a:r>
          </a:p>
          <a:p>
            <a:pPr lvl="1"/>
            <a:r>
              <a:rPr lang="en-US" sz="2000" dirty="0"/>
              <a:t>Use the Matrix of Compliance Requirements in the most recent Compliance Supplement.</a:t>
            </a:r>
          </a:p>
          <a:p>
            <a:pPr lvl="1"/>
            <a:r>
              <a:rPr lang="en-US" sz="2000" dirty="0"/>
              <a:t>Each cluster is treated as one program for major program determination and testing by your auditors.</a:t>
            </a:r>
          </a:p>
          <a:p>
            <a:pPr lvl="1"/>
            <a:r>
              <a:rPr lang="en-US" sz="2000" dirty="0"/>
              <a:t>Compliance Supplement Part 5 is also used as a tool for clusters.</a:t>
            </a:r>
            <a:endParaRPr lang="en-US" sz="2000" dirty="0">
              <a:hlinkClick r:id="rId2"/>
            </a:endParaRPr>
          </a:p>
          <a:p>
            <a:pPr lvl="1"/>
            <a:r>
              <a:rPr lang="en-US" sz="2000" dirty="0">
                <a:hlinkClick r:id="rId3"/>
              </a:rPr>
              <a:t>https://www.whitehouse.gov/wp-content/uploads/2018/05/2018-Compliance-Supplement.pdf</a:t>
            </a:r>
            <a:endParaRPr lang="en-US" sz="2000" dirty="0"/>
          </a:p>
          <a:p>
            <a:pPr lvl="1"/>
            <a:r>
              <a:rPr lang="en-US" sz="2000" dirty="0">
                <a:hlinkClick r:id="rId4"/>
              </a:rPr>
              <a:t>https://www.whitehouse.gov/sites/whitehouse.gov/files/omb/circulars/A133/2017/Compliance_Supplement_2017.pdf</a:t>
            </a:r>
            <a:endParaRPr lang="en-US" sz="2000" dirty="0"/>
          </a:p>
        </p:txBody>
      </p:sp>
    </p:spTree>
    <p:extLst>
      <p:ext uri="{BB962C8B-B14F-4D97-AF65-F5344CB8AC3E}">
        <p14:creationId xmlns:p14="http://schemas.microsoft.com/office/powerpoint/2010/main" val="11442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pPr lvl="1"/>
            <a:r>
              <a:rPr lang="en-US" dirty="0"/>
              <a:t>Notes to SEFA missing</a:t>
            </a:r>
          </a:p>
          <a:p>
            <a:pPr lvl="1"/>
            <a:endParaRPr lang="en-US" sz="2400" dirty="0"/>
          </a:p>
          <a:p>
            <a:pPr marL="0" indent="0">
              <a:buNone/>
            </a:pPr>
            <a:r>
              <a:rPr lang="en-US" sz="2000" dirty="0"/>
              <a:t>NOTE 1     BASIS OF PRESENTATION</a:t>
            </a:r>
          </a:p>
          <a:p>
            <a:pPr marL="0" indent="0">
              <a:buNone/>
            </a:pPr>
            <a:r>
              <a:rPr lang="en-US" sz="2000" dirty="0"/>
              <a:t> </a:t>
            </a:r>
          </a:p>
          <a:p>
            <a:r>
              <a:rPr lang="en-US" sz="2000" dirty="0"/>
              <a:t>The accompanying schedule of expenditures of federal awards (the “Schedule”) includes the federal award activity of the Town of Someplacen, Arizona (Town) under programs of the federal government for the year ended June 30, 2019. The information in this Schedule is presented in accordance with the requirements of Title 2 U.S. Code of Federal Regulations Part 200, Uniform Administrative Requirements, Cost Principles, and Audit Requirements for Federal Awards (Uniform Guidance). Because the Schedule presents only a selected portion of the operations of the Town, it is not intended to and does not present the financial position, changes in net position, or cash flows of the Town. </a:t>
            </a:r>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382873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r>
              <a:rPr lang="en-US" sz="2400" dirty="0"/>
              <a:t>Notes to SEFA missing</a:t>
            </a:r>
          </a:p>
          <a:p>
            <a:pPr lvl="1"/>
            <a:endParaRPr lang="en-US" sz="2400" dirty="0"/>
          </a:p>
          <a:p>
            <a:pPr marL="0" indent="0">
              <a:buNone/>
            </a:pPr>
            <a:r>
              <a:rPr lang="en-US" sz="1700" dirty="0"/>
              <a:t>NOTE 2     SUMMARY OF SIGNIFICANT ACCOUNTING POLICIES</a:t>
            </a:r>
          </a:p>
          <a:p>
            <a:pPr marL="0" indent="0">
              <a:buNone/>
            </a:pPr>
            <a:r>
              <a:rPr lang="en-US" sz="1700" dirty="0"/>
              <a:t> </a:t>
            </a:r>
          </a:p>
          <a:p>
            <a:r>
              <a:rPr lang="en-US" sz="1700" dirty="0"/>
              <a:t>Expenditures reported on the Schedule are reported on the accrual basis of accounting. Such expenditures are recognized following the cost principles contained in the Uniform Guidance, wherein certain types of expenditures are not allowable or are limited as to reimbursement. Negative amounts shown on the Schedule represent adjustments or credits made in the normal course of business to amounts reported as expenditures in prior years. </a:t>
            </a:r>
          </a:p>
          <a:p>
            <a:pPr marL="457200" lvl="1" indent="0">
              <a:buNone/>
            </a:pPr>
            <a:endParaRPr lang="en-US" sz="2400" dirty="0"/>
          </a:p>
        </p:txBody>
      </p:sp>
    </p:spTree>
    <p:extLst>
      <p:ext uri="{BB962C8B-B14F-4D97-AF65-F5344CB8AC3E}">
        <p14:creationId xmlns:p14="http://schemas.microsoft.com/office/powerpoint/2010/main" val="3548034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SEFA Deficiencies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r>
              <a:rPr lang="en-US" sz="2400" dirty="0"/>
              <a:t>Notes to SEFA missing</a:t>
            </a:r>
          </a:p>
          <a:p>
            <a:pPr lvl="1"/>
            <a:endParaRPr lang="en-US" sz="2400" dirty="0"/>
          </a:p>
          <a:p>
            <a:pPr marL="0" indent="0">
              <a:buNone/>
            </a:pPr>
            <a:r>
              <a:rPr lang="en-US" sz="1700" dirty="0"/>
              <a:t>NOTE 3     INDIRECT COST RATE</a:t>
            </a:r>
          </a:p>
          <a:p>
            <a:pPr marL="0" indent="0">
              <a:buNone/>
            </a:pPr>
            <a:r>
              <a:rPr lang="en-US" sz="1700" dirty="0"/>
              <a:t> </a:t>
            </a:r>
          </a:p>
          <a:p>
            <a:r>
              <a:rPr lang="en-US" sz="1700" dirty="0"/>
              <a:t>The Town has/has not elected to use the 10-percent de minimis indirect cost rate allowed under the Uniform Guidance. </a:t>
            </a:r>
          </a:p>
        </p:txBody>
      </p:sp>
    </p:spTree>
    <p:extLst>
      <p:ext uri="{BB962C8B-B14F-4D97-AF65-F5344CB8AC3E}">
        <p14:creationId xmlns:p14="http://schemas.microsoft.com/office/powerpoint/2010/main" val="2579062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9CCBA-7373-4284-9443-F0ECC2AA73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95" t="15420"/>
          <a:stretch/>
        </p:blipFill>
        <p:spPr>
          <a:xfrm>
            <a:off x="0" y="0"/>
            <a:ext cx="9144000" cy="6477000"/>
          </a:xfrm>
          <a:prstGeom prst="rect">
            <a:avLst/>
          </a:prstGeom>
        </p:spPr>
      </p:pic>
      <p:sp>
        <p:nvSpPr>
          <p:cNvPr id="5" name="Flowchart: Connector 4">
            <a:extLst>
              <a:ext uri="{FF2B5EF4-FFF2-40B4-BE49-F238E27FC236}">
                <a16:creationId xmlns:a16="http://schemas.microsoft.com/office/drawing/2014/main" id="{08DCE819-1C1E-45D0-81EF-D5B1F7713949}"/>
              </a:ext>
            </a:extLst>
          </p:cNvPr>
          <p:cNvSpPr/>
          <p:nvPr/>
        </p:nvSpPr>
        <p:spPr>
          <a:xfrm>
            <a:off x="420547" y="304800"/>
            <a:ext cx="3084654" cy="3084654"/>
          </a:xfrm>
          <a:prstGeom prst="flowChartConnector">
            <a:avLst/>
          </a:prstGeom>
          <a:solidFill>
            <a:schemeClr val="bg1">
              <a:alpha val="82000"/>
            </a:schemeClr>
          </a:solidFill>
          <a:ln w="38100">
            <a:solidFill>
              <a:srgbClr val="4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90A27BB-C9A8-4BA8-B5BC-F819A449FF33}"/>
              </a:ext>
            </a:extLst>
          </p:cNvPr>
          <p:cNvSpPr txBox="1">
            <a:spLocks/>
          </p:cNvSpPr>
          <p:nvPr/>
        </p:nvSpPr>
        <p:spPr>
          <a:xfrm>
            <a:off x="658311" y="1112114"/>
            <a:ext cx="2609126" cy="147002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stStyle>
          <a:p>
            <a:pPr fontAlgn="auto">
              <a:lnSpc>
                <a:spcPct val="120000"/>
              </a:lnSpc>
              <a:spcAft>
                <a:spcPts val="0"/>
              </a:spcAft>
            </a:pPr>
            <a:r>
              <a:rPr lang="en-US" dirty="0"/>
              <a:t>Breakout Session</a:t>
            </a:r>
          </a:p>
        </p:txBody>
      </p:sp>
    </p:spTree>
    <p:extLst>
      <p:ext uri="{BB962C8B-B14F-4D97-AF65-F5344CB8AC3E}">
        <p14:creationId xmlns:p14="http://schemas.microsoft.com/office/powerpoint/2010/main" val="956976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Breakout Session</a:t>
            </a:r>
          </a:p>
        </p:txBody>
      </p:sp>
      <p:sp>
        <p:nvSpPr>
          <p:cNvPr id="3" name="Content Placeholder 2"/>
          <p:cNvSpPr>
            <a:spLocks noGrp="1"/>
          </p:cNvSpPr>
          <p:nvPr>
            <p:ph idx="1"/>
          </p:nvPr>
        </p:nvSpPr>
        <p:spPr/>
        <p:txBody>
          <a:bodyPr>
            <a:normAutofit/>
          </a:bodyPr>
          <a:lstStyle/>
          <a:p>
            <a:r>
              <a:rPr lang="en-US" sz="2800" dirty="0"/>
              <a:t>Break into groups of 3-4</a:t>
            </a:r>
          </a:p>
          <a:p>
            <a:pPr lvl="1"/>
            <a:r>
              <a:rPr lang="en-US" sz="2400" dirty="0"/>
              <a:t>Using the handout SEFA:</a:t>
            </a:r>
          </a:p>
          <a:p>
            <a:pPr lvl="2"/>
            <a:r>
              <a:rPr lang="en-US" sz="2000" dirty="0"/>
              <a:t>Circle errors</a:t>
            </a:r>
          </a:p>
          <a:p>
            <a:pPr lvl="2"/>
            <a:r>
              <a:rPr lang="en-US" sz="2000" dirty="0"/>
              <a:t>Highlight corrections</a:t>
            </a:r>
          </a:p>
          <a:p>
            <a:pPr lvl="2"/>
            <a:r>
              <a:rPr lang="en-US" sz="2000" dirty="0"/>
              <a:t>Write-in omissions</a:t>
            </a:r>
          </a:p>
          <a:p>
            <a:endParaRPr lang="en-US" sz="2800" dirty="0"/>
          </a:p>
          <a:p>
            <a:r>
              <a:rPr lang="en-US" sz="2800" dirty="0"/>
              <a:t>Time allotted: 5 minutes</a:t>
            </a:r>
          </a:p>
          <a:p>
            <a:pPr lvl="1"/>
            <a:endParaRPr lang="en-US" sz="2400" dirty="0"/>
          </a:p>
          <a:p>
            <a:pPr lvl="1"/>
            <a:endParaRPr lang="en-US" sz="2400" dirty="0"/>
          </a:p>
        </p:txBody>
      </p:sp>
    </p:spTree>
    <p:extLst>
      <p:ext uri="{BB962C8B-B14F-4D97-AF65-F5344CB8AC3E}">
        <p14:creationId xmlns:p14="http://schemas.microsoft.com/office/powerpoint/2010/main" val="604623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F31499-C4A1-43EB-90C6-8D8A3C7802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2"/>
          <a:stretch/>
        </p:blipFill>
        <p:spPr>
          <a:xfrm>
            <a:off x="0" y="0"/>
            <a:ext cx="9144000" cy="6477000"/>
          </a:xfrm>
          <a:prstGeom prst="rect">
            <a:avLst/>
          </a:prstGeom>
        </p:spPr>
      </p:pic>
      <p:sp>
        <p:nvSpPr>
          <p:cNvPr id="5" name="Flowchart: Connector 4">
            <a:extLst>
              <a:ext uri="{FF2B5EF4-FFF2-40B4-BE49-F238E27FC236}">
                <a16:creationId xmlns:a16="http://schemas.microsoft.com/office/drawing/2014/main" id="{08DCE819-1C1E-45D0-81EF-D5B1F7713949}"/>
              </a:ext>
            </a:extLst>
          </p:cNvPr>
          <p:cNvSpPr/>
          <p:nvPr/>
        </p:nvSpPr>
        <p:spPr>
          <a:xfrm>
            <a:off x="420547" y="304800"/>
            <a:ext cx="3084654" cy="3084654"/>
          </a:xfrm>
          <a:prstGeom prst="flowChartConnector">
            <a:avLst/>
          </a:prstGeom>
          <a:solidFill>
            <a:schemeClr val="bg1">
              <a:alpha val="82000"/>
            </a:schemeClr>
          </a:solidFill>
          <a:ln w="38100">
            <a:solidFill>
              <a:srgbClr val="4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90A27BB-C9A8-4BA8-B5BC-F819A449FF33}"/>
              </a:ext>
            </a:extLst>
          </p:cNvPr>
          <p:cNvSpPr txBox="1">
            <a:spLocks/>
          </p:cNvSpPr>
          <p:nvPr/>
        </p:nvSpPr>
        <p:spPr>
          <a:xfrm>
            <a:off x="539429" y="1112114"/>
            <a:ext cx="2846890" cy="1470025"/>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stStyle>
          <a:p>
            <a:pPr fontAlgn="auto">
              <a:lnSpc>
                <a:spcPct val="120000"/>
              </a:lnSpc>
              <a:spcAft>
                <a:spcPts val="0"/>
              </a:spcAft>
            </a:pPr>
            <a:r>
              <a:rPr lang="en-US" dirty="0"/>
              <a:t>Reporting Requirements</a:t>
            </a:r>
          </a:p>
        </p:txBody>
      </p:sp>
    </p:spTree>
    <p:extLst>
      <p:ext uri="{BB962C8B-B14F-4D97-AF65-F5344CB8AC3E}">
        <p14:creationId xmlns:p14="http://schemas.microsoft.com/office/powerpoint/2010/main" val="3919033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Reporting Requirements</a:t>
            </a:r>
          </a:p>
        </p:txBody>
      </p:sp>
      <p:sp>
        <p:nvSpPr>
          <p:cNvPr id="3" name="Content Placeholder 2"/>
          <p:cNvSpPr>
            <a:spLocks noGrp="1"/>
          </p:cNvSpPr>
          <p:nvPr>
            <p:ph idx="1"/>
          </p:nvPr>
        </p:nvSpPr>
        <p:spPr>
          <a:xfrm>
            <a:off x="457200" y="2590800"/>
            <a:ext cx="8534400" cy="3505200"/>
          </a:xfrm>
        </p:spPr>
        <p:txBody>
          <a:bodyPr>
            <a:normAutofit/>
          </a:bodyPr>
          <a:lstStyle/>
          <a:p>
            <a:r>
              <a:rPr lang="en-US" sz="2500" dirty="0"/>
              <a:t>The auditee is responsible for filing the reporting package and data collection form with the Federal Clearinghouse.</a:t>
            </a:r>
          </a:p>
          <a:p>
            <a:endParaRPr lang="en-US" sz="2500" dirty="0"/>
          </a:p>
          <a:p>
            <a:pPr marL="342900" lvl="1" indent="-342900">
              <a:buFontTx/>
              <a:buChar char="•"/>
            </a:pPr>
            <a:r>
              <a:rPr lang="en-US" sz="2500" dirty="0">
                <a:solidFill>
                  <a:srgbClr val="4A514E"/>
                </a:solidFill>
              </a:rPr>
              <a:t>Submission to the Clearinghouse is done online at: </a:t>
            </a:r>
            <a:r>
              <a:rPr lang="en-US" sz="2500" dirty="0">
                <a:hlinkClick r:id="rId2"/>
              </a:rPr>
              <a:t>https://harvester.census.gov/facweb/</a:t>
            </a:r>
            <a:endParaRPr lang="en-US" sz="2500" dirty="0"/>
          </a:p>
          <a:p>
            <a:pPr marL="342900" lvl="1" indent="-342900">
              <a:buFontTx/>
              <a:buChar char="•"/>
            </a:pPr>
            <a:endParaRPr lang="en-US" dirty="0"/>
          </a:p>
        </p:txBody>
      </p:sp>
    </p:spTree>
    <p:extLst>
      <p:ext uri="{BB962C8B-B14F-4D97-AF65-F5344CB8AC3E}">
        <p14:creationId xmlns:p14="http://schemas.microsoft.com/office/powerpoint/2010/main" val="66742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Reporting Requirements</a:t>
            </a:r>
          </a:p>
        </p:txBody>
      </p:sp>
      <p:sp>
        <p:nvSpPr>
          <p:cNvPr id="3" name="Content Placeholder 2"/>
          <p:cNvSpPr>
            <a:spLocks noGrp="1"/>
          </p:cNvSpPr>
          <p:nvPr>
            <p:ph idx="1"/>
          </p:nvPr>
        </p:nvSpPr>
        <p:spPr>
          <a:xfrm>
            <a:off x="457200" y="2590800"/>
            <a:ext cx="8229600" cy="3535363"/>
          </a:xfrm>
        </p:spPr>
        <p:txBody>
          <a:bodyPr/>
          <a:lstStyle/>
          <a:p>
            <a:r>
              <a:rPr lang="en-US" dirty="0"/>
              <a:t>What is required to be submitted?</a:t>
            </a:r>
          </a:p>
          <a:p>
            <a:pPr lvl="1"/>
            <a:r>
              <a:rPr lang="en-US" dirty="0"/>
              <a:t>Financial statements</a:t>
            </a:r>
          </a:p>
          <a:p>
            <a:pPr lvl="1"/>
            <a:r>
              <a:rPr lang="en-US" dirty="0"/>
              <a:t>Schedule of Expenditures of Federal Awards</a:t>
            </a:r>
          </a:p>
          <a:p>
            <a:pPr lvl="1"/>
            <a:r>
              <a:rPr lang="en-US" dirty="0"/>
              <a:t>Schedule of Findings and Questioned Costs</a:t>
            </a:r>
          </a:p>
          <a:p>
            <a:pPr lvl="1"/>
            <a:r>
              <a:rPr lang="en-US" dirty="0"/>
              <a:t>Corrective Action Plan (if findings)</a:t>
            </a:r>
          </a:p>
          <a:p>
            <a:pPr lvl="1"/>
            <a:r>
              <a:rPr lang="en-US" dirty="0"/>
              <a:t>Summary Schedule of Prior Audit Findings</a:t>
            </a:r>
          </a:p>
        </p:txBody>
      </p:sp>
    </p:spTree>
    <p:extLst>
      <p:ext uri="{BB962C8B-B14F-4D97-AF65-F5344CB8AC3E}">
        <p14:creationId xmlns:p14="http://schemas.microsoft.com/office/powerpoint/2010/main" val="210363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Reporting Requirements</a:t>
            </a:r>
          </a:p>
        </p:txBody>
      </p:sp>
      <p:sp>
        <p:nvSpPr>
          <p:cNvPr id="3" name="Content Placeholder 2"/>
          <p:cNvSpPr>
            <a:spLocks noGrp="1"/>
          </p:cNvSpPr>
          <p:nvPr>
            <p:ph idx="1"/>
          </p:nvPr>
        </p:nvSpPr>
        <p:spPr>
          <a:xfrm>
            <a:off x="457200" y="2514600"/>
            <a:ext cx="8229600" cy="3611563"/>
          </a:xfrm>
        </p:spPr>
        <p:txBody>
          <a:bodyPr/>
          <a:lstStyle/>
          <a:p>
            <a:r>
              <a:rPr lang="en-US" dirty="0"/>
              <a:t>Also included:</a:t>
            </a:r>
          </a:p>
          <a:p>
            <a:pPr lvl="1"/>
            <a:r>
              <a:rPr lang="en-US" dirty="0"/>
              <a:t>Opinion of Financial Statements</a:t>
            </a:r>
          </a:p>
          <a:p>
            <a:pPr lvl="1"/>
            <a:r>
              <a:rPr lang="en-US" dirty="0"/>
              <a:t>Opinion on SEFA</a:t>
            </a:r>
          </a:p>
          <a:p>
            <a:pPr lvl="1"/>
            <a:r>
              <a:rPr lang="en-US" dirty="0"/>
              <a:t>Report on Internal Control for both GAS and Uniform Guidance</a:t>
            </a:r>
          </a:p>
          <a:p>
            <a:pPr lvl="1"/>
            <a:r>
              <a:rPr lang="en-US" dirty="0"/>
              <a:t>Report on Compliance for both GAS and Uniform Guidance</a:t>
            </a:r>
          </a:p>
          <a:p>
            <a:pPr marL="457200" lvl="1" indent="0">
              <a:buNone/>
            </a:pPr>
            <a:endParaRPr lang="en-US" dirty="0"/>
          </a:p>
          <a:p>
            <a:endParaRPr lang="en-US" dirty="0"/>
          </a:p>
        </p:txBody>
      </p:sp>
    </p:spTree>
    <p:extLst>
      <p:ext uri="{BB962C8B-B14F-4D97-AF65-F5344CB8AC3E}">
        <p14:creationId xmlns:p14="http://schemas.microsoft.com/office/powerpoint/2010/main" val="383507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0E8C-631A-4099-876A-A6B225C8BBBE}"/>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5A65B799-7302-4394-8D68-49EF701D37E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00" r="32809" b="13998"/>
          <a:stretch/>
        </p:blipFill>
        <p:spPr>
          <a:xfrm>
            <a:off x="0" y="-1189712"/>
            <a:ext cx="9144000" cy="7666712"/>
          </a:xfrm>
        </p:spPr>
      </p:pic>
      <p:sp>
        <p:nvSpPr>
          <p:cNvPr id="5" name="Flowchart: Connector 4">
            <a:extLst>
              <a:ext uri="{FF2B5EF4-FFF2-40B4-BE49-F238E27FC236}">
                <a16:creationId xmlns:a16="http://schemas.microsoft.com/office/drawing/2014/main" id="{1360E6E2-11CD-4B98-B6C8-05FD517B4A39}"/>
              </a:ext>
            </a:extLst>
          </p:cNvPr>
          <p:cNvSpPr/>
          <p:nvPr/>
        </p:nvSpPr>
        <p:spPr>
          <a:xfrm>
            <a:off x="420547" y="304800"/>
            <a:ext cx="3084654" cy="3084654"/>
          </a:xfrm>
          <a:prstGeom prst="flowChartConnector">
            <a:avLst/>
          </a:prstGeom>
          <a:solidFill>
            <a:schemeClr val="bg1">
              <a:alpha val="82000"/>
            </a:schemeClr>
          </a:solidFill>
          <a:ln w="38100">
            <a:solidFill>
              <a:srgbClr val="4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8B528E28-BD67-40A1-83B4-EB5C26DAF7D8}"/>
              </a:ext>
            </a:extLst>
          </p:cNvPr>
          <p:cNvSpPr txBox="1">
            <a:spLocks/>
          </p:cNvSpPr>
          <p:nvPr/>
        </p:nvSpPr>
        <p:spPr>
          <a:xfrm>
            <a:off x="819874" y="1020763"/>
            <a:ext cx="2286000" cy="18288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stStyle>
          <a:p>
            <a:pPr fontAlgn="auto">
              <a:lnSpc>
                <a:spcPct val="120000"/>
              </a:lnSpc>
              <a:spcAft>
                <a:spcPts val="0"/>
              </a:spcAft>
            </a:pPr>
            <a:r>
              <a:rPr lang="en-US" dirty="0"/>
              <a:t>Schedule of Expenditures of Federal Awards</a:t>
            </a:r>
          </a:p>
        </p:txBody>
      </p:sp>
    </p:spTree>
    <p:extLst>
      <p:ext uri="{BB962C8B-B14F-4D97-AF65-F5344CB8AC3E}">
        <p14:creationId xmlns:p14="http://schemas.microsoft.com/office/powerpoint/2010/main" val="131417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Reporting Requirements</a:t>
            </a:r>
          </a:p>
        </p:txBody>
      </p:sp>
      <p:sp>
        <p:nvSpPr>
          <p:cNvPr id="3" name="Content Placeholder 2"/>
          <p:cNvSpPr>
            <a:spLocks noGrp="1"/>
          </p:cNvSpPr>
          <p:nvPr>
            <p:ph idx="1"/>
          </p:nvPr>
        </p:nvSpPr>
        <p:spPr>
          <a:xfrm>
            <a:off x="457200" y="2514600"/>
            <a:ext cx="8229600" cy="3543298"/>
          </a:xfrm>
        </p:spPr>
        <p:txBody>
          <a:bodyPr>
            <a:normAutofit/>
          </a:bodyPr>
          <a:lstStyle/>
          <a:p>
            <a:r>
              <a:rPr lang="en-US" sz="2600" dirty="0"/>
              <a:t>The data collection form is an electronic template completed on the Clearinghouse’s website that includes information from your SEFA.</a:t>
            </a:r>
          </a:p>
          <a:p>
            <a:endParaRPr lang="en-US" sz="2600" dirty="0"/>
          </a:p>
          <a:p>
            <a:r>
              <a:rPr lang="en-US" sz="2600" dirty="0"/>
              <a:t>Needs to be electronically certified by               both the auditor and auditee.</a:t>
            </a:r>
          </a:p>
        </p:txBody>
      </p:sp>
      <p:pic>
        <p:nvPicPr>
          <p:cNvPr id="6" name="Picture 5">
            <a:extLst>
              <a:ext uri="{FF2B5EF4-FFF2-40B4-BE49-F238E27FC236}">
                <a16:creationId xmlns:a16="http://schemas.microsoft.com/office/drawing/2014/main" id="{A84360C7-C157-4646-AFA4-D6C0144B96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670" y="4191000"/>
            <a:ext cx="1795130" cy="1702598"/>
          </a:xfrm>
          <a:prstGeom prst="rect">
            <a:avLst/>
          </a:prstGeom>
        </p:spPr>
      </p:pic>
    </p:spTree>
    <p:extLst>
      <p:ext uri="{BB962C8B-B14F-4D97-AF65-F5344CB8AC3E}">
        <p14:creationId xmlns:p14="http://schemas.microsoft.com/office/powerpoint/2010/main" val="168504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Reporting Requirements</a:t>
            </a:r>
          </a:p>
        </p:txBody>
      </p:sp>
      <p:sp>
        <p:nvSpPr>
          <p:cNvPr id="3" name="Content Placeholder 2"/>
          <p:cNvSpPr>
            <a:spLocks noGrp="1"/>
          </p:cNvSpPr>
          <p:nvPr>
            <p:ph idx="1"/>
          </p:nvPr>
        </p:nvSpPr>
        <p:spPr>
          <a:xfrm>
            <a:off x="457200" y="2514600"/>
            <a:ext cx="8229600" cy="3657600"/>
          </a:xfrm>
        </p:spPr>
        <p:txBody>
          <a:bodyPr>
            <a:normAutofit/>
          </a:bodyPr>
          <a:lstStyle/>
          <a:p>
            <a:r>
              <a:rPr lang="en-US" sz="2700" dirty="0"/>
              <a:t>The reporting package and the data collection form is required to be submitted </a:t>
            </a:r>
            <a:r>
              <a:rPr lang="en-US" sz="2700" b="1" u="sng" dirty="0"/>
              <a:t>nine months </a:t>
            </a:r>
            <a:r>
              <a:rPr lang="en-US" sz="2700" dirty="0"/>
              <a:t>after fiscal year end or </a:t>
            </a:r>
            <a:r>
              <a:rPr lang="en-US" sz="2700" b="1" u="sng" dirty="0"/>
              <a:t>30 days </a:t>
            </a:r>
            <a:r>
              <a:rPr lang="en-US" sz="2700" dirty="0"/>
              <a:t>after receipt of the auditor’s report, whichever is earlier.</a:t>
            </a:r>
          </a:p>
          <a:p>
            <a:endParaRPr lang="en-US" dirty="0"/>
          </a:p>
        </p:txBody>
      </p:sp>
      <p:pic>
        <p:nvPicPr>
          <p:cNvPr id="5" name="Picture 4">
            <a:extLst>
              <a:ext uri="{FF2B5EF4-FFF2-40B4-BE49-F238E27FC236}">
                <a16:creationId xmlns:a16="http://schemas.microsoft.com/office/drawing/2014/main" id="{E880870E-05DE-4D5A-AFF9-6FF0F2218685}"/>
              </a:ext>
            </a:extLst>
          </p:cNvPr>
          <p:cNvPicPr>
            <a:picLocks noChangeAspect="1"/>
          </p:cNvPicPr>
          <p:nvPr/>
        </p:nvPicPr>
        <p:blipFill>
          <a:blip r:embed="rId2"/>
          <a:stretch>
            <a:fillRect/>
          </a:stretch>
        </p:blipFill>
        <p:spPr>
          <a:xfrm>
            <a:off x="3855937" y="4581525"/>
            <a:ext cx="1432125" cy="1362075"/>
          </a:xfrm>
          <a:prstGeom prst="rect">
            <a:avLst/>
          </a:prstGeom>
        </p:spPr>
      </p:pic>
    </p:spTree>
    <p:extLst>
      <p:ext uri="{BB962C8B-B14F-4D97-AF65-F5344CB8AC3E}">
        <p14:creationId xmlns:p14="http://schemas.microsoft.com/office/powerpoint/2010/main" val="4124851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84238"/>
          </a:xfrm>
        </p:spPr>
        <p:txBody>
          <a:bodyPr>
            <a:normAutofit/>
          </a:bodyPr>
          <a:lstStyle/>
          <a:p>
            <a:r>
              <a:rPr lang="en-US" dirty="0"/>
              <a:t>Recap</a:t>
            </a:r>
          </a:p>
        </p:txBody>
      </p:sp>
      <p:sp>
        <p:nvSpPr>
          <p:cNvPr id="3" name="Content Placeholder 2"/>
          <p:cNvSpPr>
            <a:spLocks noGrp="1"/>
          </p:cNvSpPr>
          <p:nvPr>
            <p:ph idx="1"/>
          </p:nvPr>
        </p:nvSpPr>
        <p:spPr>
          <a:xfrm>
            <a:off x="457200" y="2286000"/>
            <a:ext cx="8229600" cy="3810000"/>
          </a:xfrm>
        </p:spPr>
        <p:txBody>
          <a:bodyPr>
            <a:normAutofit/>
          </a:bodyPr>
          <a:lstStyle/>
          <a:p>
            <a:r>
              <a:rPr lang="en-US" dirty="0"/>
              <a:t>Schedule of Expenditures of Federal Awards</a:t>
            </a:r>
          </a:p>
          <a:p>
            <a:r>
              <a:rPr lang="en-US" dirty="0"/>
              <a:t>Compliance</a:t>
            </a:r>
          </a:p>
          <a:p>
            <a:r>
              <a:rPr lang="en-US" dirty="0"/>
              <a:t>Common SEFA Deficiencies</a:t>
            </a:r>
          </a:p>
          <a:p>
            <a:r>
              <a:rPr lang="en-US" dirty="0"/>
              <a:t>Breakout Session</a:t>
            </a:r>
          </a:p>
          <a:p>
            <a:r>
              <a:rPr lang="en-US" dirty="0"/>
              <a:t>Reporting Requirements</a:t>
            </a:r>
          </a:p>
          <a:p>
            <a:endParaRPr lang="en-US" dirty="0"/>
          </a:p>
        </p:txBody>
      </p:sp>
      <p:pic>
        <p:nvPicPr>
          <p:cNvPr id="6" name="Picture 5">
            <a:extLst>
              <a:ext uri="{FF2B5EF4-FFF2-40B4-BE49-F238E27FC236}">
                <a16:creationId xmlns:a16="http://schemas.microsoft.com/office/drawing/2014/main" id="{1E28FA08-1AE6-4072-B569-915360714ECA}"/>
              </a:ext>
            </a:extLst>
          </p:cNvPr>
          <p:cNvPicPr>
            <a:picLocks noChangeAspect="1"/>
          </p:cNvPicPr>
          <p:nvPr/>
        </p:nvPicPr>
        <p:blipFill>
          <a:blip r:embed="rId2"/>
          <a:stretch>
            <a:fillRect/>
          </a:stretch>
        </p:blipFill>
        <p:spPr>
          <a:xfrm>
            <a:off x="7010400" y="4139609"/>
            <a:ext cx="1285875" cy="1466850"/>
          </a:xfrm>
          <a:prstGeom prst="rect">
            <a:avLst/>
          </a:prstGeom>
        </p:spPr>
      </p:pic>
    </p:spTree>
    <p:extLst>
      <p:ext uri="{BB962C8B-B14F-4D97-AF65-F5344CB8AC3E}">
        <p14:creationId xmlns:p14="http://schemas.microsoft.com/office/powerpoint/2010/main" val="2520770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6355B8-7FB2-43F2-9237-3D3909A0B8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1" r="6977" b="83"/>
          <a:stretch/>
        </p:blipFill>
        <p:spPr>
          <a:xfrm>
            <a:off x="0" y="0"/>
            <a:ext cx="9144000" cy="6477001"/>
          </a:xfrm>
          <a:prstGeom prst="rect">
            <a:avLst/>
          </a:prstGeom>
        </p:spPr>
      </p:pic>
      <p:sp>
        <p:nvSpPr>
          <p:cNvPr id="10" name="Flowchart: Connector 9">
            <a:extLst>
              <a:ext uri="{FF2B5EF4-FFF2-40B4-BE49-F238E27FC236}">
                <a16:creationId xmlns:a16="http://schemas.microsoft.com/office/drawing/2014/main" id="{9CCCB78F-0661-4D87-A1FD-8B21E662EBC7}"/>
              </a:ext>
            </a:extLst>
          </p:cNvPr>
          <p:cNvSpPr/>
          <p:nvPr/>
        </p:nvSpPr>
        <p:spPr>
          <a:xfrm>
            <a:off x="420547" y="304800"/>
            <a:ext cx="3084654" cy="3084654"/>
          </a:xfrm>
          <a:prstGeom prst="flowChartConnector">
            <a:avLst/>
          </a:prstGeom>
          <a:solidFill>
            <a:schemeClr val="bg1">
              <a:alpha val="82000"/>
            </a:schemeClr>
          </a:solidFill>
          <a:ln w="38100">
            <a:solidFill>
              <a:srgbClr val="4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226E3A27-3CBA-42F2-8622-21F0ADE000BD}"/>
              </a:ext>
            </a:extLst>
          </p:cNvPr>
          <p:cNvSpPr txBox="1">
            <a:spLocks/>
          </p:cNvSpPr>
          <p:nvPr/>
        </p:nvSpPr>
        <p:spPr>
          <a:xfrm>
            <a:off x="420547" y="1405008"/>
            <a:ext cx="3084653" cy="8842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4A514E"/>
                </a:solidFill>
                <a:latin typeface="Open Sans" panose="020B0606030504020204" pitchFamily="34" charset="0"/>
                <a:ea typeface="Open Sans" panose="020B0606030504020204" pitchFamily="34" charset="0"/>
                <a:cs typeface="Open Sans" panose="020B0606030504020204" pitchFamily="34" charset="0"/>
              </a:defRPr>
            </a:lvl1pPr>
          </a:lstStyle>
          <a:p>
            <a:pPr fontAlgn="auto">
              <a:spcAft>
                <a:spcPts val="0"/>
              </a:spcAft>
            </a:pPr>
            <a:r>
              <a:rPr lang="en-US" dirty="0"/>
              <a:t>Questions?</a:t>
            </a:r>
          </a:p>
        </p:txBody>
      </p:sp>
    </p:spTree>
    <p:extLst>
      <p:ext uri="{BB962C8B-B14F-4D97-AF65-F5344CB8AC3E}">
        <p14:creationId xmlns:p14="http://schemas.microsoft.com/office/powerpoint/2010/main" val="1916120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E7077-92DC-4273-9054-39697EDB53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2"/>
          <a:stretch/>
        </p:blipFill>
        <p:spPr>
          <a:xfrm>
            <a:off x="0" y="0"/>
            <a:ext cx="9144000" cy="6477000"/>
          </a:xfrm>
          <a:prstGeom prst="rect">
            <a:avLst/>
          </a:prstGeom>
        </p:spPr>
      </p:pic>
      <p:sp>
        <p:nvSpPr>
          <p:cNvPr id="2" name="Title 1">
            <a:extLst>
              <a:ext uri="{FF2B5EF4-FFF2-40B4-BE49-F238E27FC236}">
                <a16:creationId xmlns:a16="http://schemas.microsoft.com/office/drawing/2014/main" id="{8A14F3D9-9CCC-495B-86AB-275538633021}"/>
              </a:ext>
            </a:extLst>
          </p:cNvPr>
          <p:cNvSpPr>
            <a:spLocks noGrp="1"/>
          </p:cNvSpPr>
          <p:nvPr>
            <p:ph type="title"/>
          </p:nvPr>
        </p:nvSpPr>
        <p:spPr>
          <a:xfrm>
            <a:off x="2133600" y="534987"/>
            <a:ext cx="5410200" cy="884238"/>
          </a:xfrm>
        </p:spPr>
        <p:txBody>
          <a:bodyPr>
            <a:noAutofit/>
          </a:bodyPr>
          <a:lstStyle/>
          <a:p>
            <a:r>
              <a:rPr lang="en-US" sz="6000" dirty="0">
                <a:latin typeface="Rage Italic" panose="03070502040507070304" pitchFamily="66" charset="0"/>
              </a:rPr>
              <a:t>Thank you!</a:t>
            </a:r>
          </a:p>
        </p:txBody>
      </p:sp>
      <p:sp>
        <p:nvSpPr>
          <p:cNvPr id="5" name="Rectangle 4">
            <a:extLst>
              <a:ext uri="{FF2B5EF4-FFF2-40B4-BE49-F238E27FC236}">
                <a16:creationId xmlns:a16="http://schemas.microsoft.com/office/drawing/2014/main" id="{5C520490-980C-4DE4-9125-7D06C5E03A62}"/>
              </a:ext>
            </a:extLst>
          </p:cNvPr>
          <p:cNvSpPr/>
          <p:nvPr/>
        </p:nvSpPr>
        <p:spPr>
          <a:xfrm>
            <a:off x="457200" y="2651519"/>
            <a:ext cx="3657600" cy="3292081"/>
          </a:xfrm>
          <a:prstGeom prst="rect">
            <a:avLst/>
          </a:prstGeom>
          <a:solidFill>
            <a:srgbClr val="FFFFFF">
              <a:alpha val="88000"/>
            </a:srgbClr>
          </a:solidFill>
          <a:ln w="38100">
            <a:solidFill>
              <a:srgbClr val="4FB848"/>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BBCEFA16-F675-46B0-A1A9-D1C3C54316EB}"/>
              </a:ext>
            </a:extLst>
          </p:cNvPr>
          <p:cNvSpPr>
            <a:spLocks noGrp="1"/>
          </p:cNvSpPr>
          <p:nvPr>
            <p:ph idx="1"/>
          </p:nvPr>
        </p:nvSpPr>
        <p:spPr>
          <a:xfrm>
            <a:off x="800100" y="2895600"/>
            <a:ext cx="2971800" cy="3398838"/>
          </a:xfrm>
        </p:spPr>
        <p:txBody>
          <a:bodyPr>
            <a:normAutofit/>
          </a:bodyPr>
          <a:lstStyle/>
          <a:p>
            <a:pPr marL="0" indent="0">
              <a:buNone/>
            </a:pPr>
            <a:r>
              <a:rPr lang="en-US" sz="4000" dirty="0"/>
              <a:t>Contact us</a:t>
            </a:r>
          </a:p>
          <a:p>
            <a:pPr marL="0" indent="0">
              <a:lnSpc>
                <a:spcPct val="200000"/>
              </a:lnSpc>
              <a:buNone/>
            </a:pPr>
            <a:r>
              <a:rPr lang="en-US" sz="2600" b="1" dirty="0"/>
              <a:t>Brian Hemmerle</a:t>
            </a:r>
          </a:p>
          <a:p>
            <a:pPr marL="0" indent="0">
              <a:buNone/>
            </a:pPr>
            <a:r>
              <a:rPr lang="en-US" sz="2000" dirty="0"/>
              <a:t>(480) 839-4900 Ext. 304</a:t>
            </a:r>
          </a:p>
          <a:p>
            <a:pPr marL="0" indent="0">
              <a:buNone/>
            </a:pPr>
            <a:r>
              <a:rPr lang="en-US" sz="2000" dirty="0">
                <a:hlinkClick r:id="rId3">
                  <a:extLst>
                    <a:ext uri="{A12FA001-AC4F-418D-AE19-62706E023703}">
                      <ahyp:hlinkClr xmlns:ahyp="http://schemas.microsoft.com/office/drawing/2018/hyperlinkcolor" val="tx"/>
                    </a:ext>
                  </a:extLst>
                </a:hlinkClick>
              </a:rPr>
              <a:t>BrianH@hhcpa.com</a:t>
            </a:r>
            <a:endParaRPr lang="en-US" sz="2000" dirty="0"/>
          </a:p>
          <a:p>
            <a:pPr marL="0" indent="0">
              <a:buNone/>
            </a:pPr>
            <a:r>
              <a:rPr lang="en-US" sz="2000" dirty="0">
                <a:hlinkClick r:id="rId4">
                  <a:extLst>
                    <a:ext uri="{A12FA001-AC4F-418D-AE19-62706E023703}">
                      <ahyp:hlinkClr xmlns:ahyp="http://schemas.microsoft.com/office/drawing/2018/hyperlinkcolor" val="tx"/>
                    </a:ext>
                  </a:extLst>
                </a:hlinkClick>
              </a:rPr>
              <a:t>www.hhcpa.com</a:t>
            </a:r>
            <a:endParaRPr lang="en-US" sz="2000" dirty="0"/>
          </a:p>
        </p:txBody>
      </p:sp>
    </p:spTree>
    <p:extLst>
      <p:ext uri="{BB962C8B-B14F-4D97-AF65-F5344CB8AC3E}">
        <p14:creationId xmlns:p14="http://schemas.microsoft.com/office/powerpoint/2010/main" val="245262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9600" cy="3810000"/>
          </a:xfrm>
        </p:spPr>
        <p:txBody>
          <a:bodyPr>
            <a:normAutofit fontScale="77500" lnSpcReduction="20000"/>
          </a:bodyPr>
          <a:lstStyle/>
          <a:p>
            <a:r>
              <a:rPr lang="en-US" sz="2400" dirty="0"/>
              <a:t>Uniform Guidance: </a:t>
            </a:r>
          </a:p>
          <a:p>
            <a:pPr lvl="1"/>
            <a:r>
              <a:rPr lang="en-US" sz="2000" dirty="0">
                <a:hlinkClick r:id="rId2"/>
              </a:rPr>
              <a:t>https://www.ecfr.gov</a:t>
            </a:r>
          </a:p>
          <a:p>
            <a:pPr lvl="1"/>
            <a:r>
              <a:rPr lang="en-US" sz="2000" dirty="0">
                <a:hlinkClick r:id="rId2"/>
              </a:rPr>
              <a:t>https://www.ecfr.gov/cgi-bin/text-idx?tpl=/ecfrbrowse/Title02/2cfr200_main_02.tpl</a:t>
            </a:r>
            <a:endParaRPr lang="en-US" sz="2000" dirty="0"/>
          </a:p>
          <a:p>
            <a:endParaRPr lang="en-US" sz="2400" dirty="0"/>
          </a:p>
          <a:p>
            <a:r>
              <a:rPr lang="en-US" sz="2400" dirty="0"/>
              <a:t>Auditee is responsible for the SEFA (Sections 200.510, 200.508(b), 200.512(c)).  The SEFA is a separate financial statement. You own it.</a:t>
            </a:r>
          </a:p>
          <a:p>
            <a:endParaRPr lang="en-US" sz="2400" dirty="0"/>
          </a:p>
          <a:p>
            <a:r>
              <a:rPr lang="en-US" sz="2400" dirty="0"/>
              <a:t>SEFA content is essential to determining major programs and identifying applicable audit requirements.</a:t>
            </a:r>
          </a:p>
          <a:p>
            <a:endParaRPr lang="en-US" sz="2400" dirty="0"/>
          </a:p>
          <a:p>
            <a:r>
              <a:rPr lang="en-US" sz="2400" dirty="0"/>
              <a:t>Lack of or ineffective internal controls over SEFA preparation is a significant deficiency and, depending on the severity of the problems, a material weakness.</a:t>
            </a:r>
          </a:p>
          <a:p>
            <a:endParaRPr lang="en-US" sz="2800" dirty="0"/>
          </a:p>
        </p:txBody>
      </p:sp>
    </p:spTree>
    <p:extLst>
      <p:ext uri="{BB962C8B-B14F-4D97-AF65-F5344CB8AC3E}">
        <p14:creationId xmlns:p14="http://schemas.microsoft.com/office/powerpoint/2010/main" val="348920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6552" cy="3429000"/>
          </a:xfrm>
        </p:spPr>
        <p:txBody>
          <a:bodyPr>
            <a:normAutofit lnSpcReduction="10000"/>
          </a:bodyPr>
          <a:lstStyle/>
          <a:p>
            <a:r>
              <a:rPr lang="en-US" sz="2200" b="1" dirty="0"/>
              <a:t>Significant Deficiency</a:t>
            </a:r>
            <a:r>
              <a:rPr lang="en-US" sz="2200" dirty="0"/>
              <a:t>: A control deficiency, or combination of deficiencies, in internal control that is less severe than a material weakness, yet important enough to merit attention by those charged with governance.</a:t>
            </a:r>
          </a:p>
          <a:p>
            <a:endParaRPr lang="en-US" sz="2200" dirty="0"/>
          </a:p>
          <a:p>
            <a:r>
              <a:rPr lang="en-US" sz="2200" b="1" dirty="0"/>
              <a:t>Material Weakness</a:t>
            </a:r>
            <a:r>
              <a:rPr lang="en-US" sz="2200" dirty="0"/>
              <a:t>: A control deficiency, or combination of deficiencies, in internal control such that there is a reasonable possibility that a material misstatement of the organization’s financial statements will not be prevented, or detected and corrected on a timely basis.</a:t>
            </a:r>
          </a:p>
          <a:p>
            <a:endParaRPr lang="en-US" sz="2200" dirty="0"/>
          </a:p>
        </p:txBody>
      </p:sp>
    </p:spTree>
    <p:extLst>
      <p:ext uri="{BB962C8B-B14F-4D97-AF65-F5344CB8AC3E}">
        <p14:creationId xmlns:p14="http://schemas.microsoft.com/office/powerpoint/2010/main" val="29116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971800"/>
            <a:ext cx="8229600" cy="2971800"/>
          </a:xfrm>
        </p:spPr>
        <p:txBody>
          <a:bodyPr>
            <a:normAutofit fontScale="92500" lnSpcReduction="10000"/>
          </a:bodyPr>
          <a:lstStyle/>
          <a:p>
            <a:r>
              <a:rPr lang="en-US" dirty="0"/>
              <a:t>Prepared by management (200.502).</a:t>
            </a:r>
          </a:p>
          <a:p>
            <a:r>
              <a:rPr lang="en-US" dirty="0"/>
              <a:t>Includes all expenditures from all federal financial assistance.</a:t>
            </a:r>
          </a:p>
          <a:p>
            <a:r>
              <a:rPr lang="en-US" dirty="0"/>
              <a:t>Reconciles to the general ledger.</a:t>
            </a:r>
          </a:p>
          <a:p>
            <a:r>
              <a:rPr lang="en-US" dirty="0"/>
              <a:t>Completeness is critical to avoid missed programs.</a:t>
            </a:r>
          </a:p>
        </p:txBody>
      </p:sp>
    </p:spTree>
    <p:extLst>
      <p:ext uri="{BB962C8B-B14F-4D97-AF65-F5344CB8AC3E}">
        <p14:creationId xmlns:p14="http://schemas.microsoft.com/office/powerpoint/2010/main" val="38571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743200"/>
            <a:ext cx="8229600" cy="3382963"/>
          </a:xfrm>
        </p:spPr>
        <p:txBody>
          <a:bodyPr>
            <a:normAutofit fontScale="92500" lnSpcReduction="20000"/>
          </a:bodyPr>
          <a:lstStyle/>
          <a:p>
            <a:pPr marL="0" indent="0">
              <a:buNone/>
            </a:pPr>
            <a:r>
              <a:rPr lang="en-US" dirty="0"/>
              <a:t>Information to gather:</a:t>
            </a:r>
          </a:p>
          <a:p>
            <a:pPr lvl="1">
              <a:buFont typeface="Arial" pitchFamily="34" charset="0"/>
              <a:buChar char="•"/>
            </a:pPr>
            <a:r>
              <a:rPr lang="en-US" dirty="0"/>
              <a:t>Grant title</a:t>
            </a:r>
          </a:p>
          <a:p>
            <a:pPr lvl="1">
              <a:buFont typeface="Arial" pitchFamily="34" charset="0"/>
              <a:buChar char="•"/>
            </a:pPr>
            <a:r>
              <a:rPr lang="en-US" dirty="0"/>
              <a:t>Federal program name</a:t>
            </a:r>
          </a:p>
          <a:p>
            <a:pPr lvl="1">
              <a:buFont typeface="Arial" pitchFamily="34" charset="0"/>
              <a:buChar char="•"/>
            </a:pPr>
            <a:r>
              <a:rPr lang="en-US" dirty="0"/>
              <a:t>Award number</a:t>
            </a:r>
          </a:p>
          <a:p>
            <a:pPr lvl="1">
              <a:buFont typeface="Arial" pitchFamily="34" charset="0"/>
              <a:buChar char="•"/>
            </a:pPr>
            <a:r>
              <a:rPr lang="en-US" dirty="0"/>
              <a:t>Federal agency</a:t>
            </a:r>
          </a:p>
          <a:p>
            <a:pPr lvl="1">
              <a:buFont typeface="Arial" pitchFamily="34" charset="0"/>
              <a:buChar char="•"/>
            </a:pPr>
            <a:r>
              <a:rPr lang="en-US" dirty="0"/>
              <a:t>CFDA number (cfda.gov)</a:t>
            </a:r>
          </a:p>
          <a:p>
            <a:pPr lvl="1">
              <a:buFont typeface="Arial" pitchFamily="34" charset="0"/>
              <a:buChar char="•"/>
            </a:pPr>
            <a:r>
              <a:rPr lang="en-US" dirty="0"/>
              <a:t>Pass-through entity and award number</a:t>
            </a:r>
          </a:p>
          <a:p>
            <a:pPr lvl="1">
              <a:buFont typeface="Arial" pitchFamily="34" charset="0"/>
              <a:buChar char="•"/>
            </a:pPr>
            <a:r>
              <a:rPr lang="en-US" dirty="0"/>
              <a:t>Identify if non-cash, R&amp;D or ARRA</a:t>
            </a:r>
          </a:p>
          <a:p>
            <a:endParaRPr lang="en-US" dirty="0"/>
          </a:p>
        </p:txBody>
      </p:sp>
    </p:spTree>
    <p:extLst>
      <p:ext uri="{BB962C8B-B14F-4D97-AF65-F5344CB8AC3E}">
        <p14:creationId xmlns:p14="http://schemas.microsoft.com/office/powerpoint/2010/main" val="356790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a:t>
            </a:r>
          </a:p>
        </p:txBody>
      </p:sp>
      <p:sp>
        <p:nvSpPr>
          <p:cNvPr id="3" name="Content Placeholder 2"/>
          <p:cNvSpPr>
            <a:spLocks noGrp="1"/>
          </p:cNvSpPr>
          <p:nvPr>
            <p:ph idx="1"/>
          </p:nvPr>
        </p:nvSpPr>
        <p:spPr>
          <a:xfrm>
            <a:off x="457200" y="2667000"/>
            <a:ext cx="8229600" cy="3581400"/>
          </a:xfrm>
        </p:spPr>
        <p:txBody>
          <a:bodyPr>
            <a:normAutofit fontScale="85000" lnSpcReduction="10000"/>
          </a:bodyPr>
          <a:lstStyle/>
          <a:p>
            <a:r>
              <a:rPr lang="en-US" sz="3000" dirty="0"/>
              <a:t>Programs listed by federal agency</a:t>
            </a:r>
          </a:p>
          <a:p>
            <a:pPr lvl="1"/>
            <a:r>
              <a:rPr lang="en-US" sz="2100" dirty="0"/>
              <a:t>For R&amp;D, list subdivisions with the agency or individual award</a:t>
            </a:r>
          </a:p>
          <a:p>
            <a:pPr lvl="1"/>
            <a:r>
              <a:rPr lang="en-US" sz="2100" dirty="0"/>
              <a:t>Example: National Institute of Health is a subdivision of Department of Health and Human Services</a:t>
            </a:r>
          </a:p>
          <a:p>
            <a:pPr marL="342900" lvl="1" indent="-342900">
              <a:buFont typeface="Arial" pitchFamily="34" charset="0"/>
              <a:buChar char="•"/>
            </a:pPr>
            <a:r>
              <a:rPr lang="en-US" sz="3000" dirty="0">
                <a:solidFill>
                  <a:srgbClr val="4A514E"/>
                </a:solidFill>
                <a:ea typeface="+mn-ea"/>
                <a:cs typeface="+mn-cs"/>
              </a:rPr>
              <a:t>CFDA for each program</a:t>
            </a:r>
          </a:p>
          <a:p>
            <a:pPr marL="342900" lvl="1" indent="-342900">
              <a:buFont typeface="Arial" pitchFamily="34" charset="0"/>
              <a:buChar char="•"/>
            </a:pPr>
            <a:r>
              <a:rPr lang="en-US" sz="3000" dirty="0">
                <a:solidFill>
                  <a:srgbClr val="4A514E"/>
                </a:solidFill>
                <a:ea typeface="+mn-ea"/>
                <a:cs typeface="+mn-cs"/>
              </a:rPr>
              <a:t>Clusters</a:t>
            </a:r>
          </a:p>
          <a:p>
            <a:pPr marL="342900" lvl="1" indent="-342900">
              <a:buFont typeface="Arial" pitchFamily="34" charset="0"/>
              <a:buChar char="•"/>
            </a:pPr>
            <a:r>
              <a:rPr lang="en-US" sz="3000" dirty="0">
                <a:solidFill>
                  <a:srgbClr val="4A514E"/>
                </a:solidFill>
                <a:ea typeface="+mn-ea"/>
                <a:cs typeface="+mn-cs"/>
              </a:rPr>
              <a:t>Total amount for each individual federal program</a:t>
            </a:r>
          </a:p>
          <a:p>
            <a:pPr marL="342900" lvl="1" indent="-342900">
              <a:buFont typeface="Arial" pitchFamily="34" charset="0"/>
              <a:buChar char="•"/>
            </a:pPr>
            <a:r>
              <a:rPr lang="en-US" sz="3000" dirty="0">
                <a:solidFill>
                  <a:srgbClr val="4A514E"/>
                </a:solidFill>
                <a:ea typeface="+mn-ea"/>
                <a:cs typeface="+mn-cs"/>
              </a:rPr>
              <a:t>Name and identifying numbers of pass-through awards</a:t>
            </a:r>
          </a:p>
          <a:p>
            <a:pPr marL="0" lvl="1" indent="0">
              <a:buNone/>
            </a:pPr>
            <a:endParaRPr lang="en-US" sz="2400" dirty="0">
              <a:ea typeface="+mn-ea"/>
              <a:cs typeface="+mn-cs"/>
            </a:endParaRPr>
          </a:p>
          <a:p>
            <a:pPr marL="342900" lvl="1" indent="-342900">
              <a:buFont typeface="Arial" pitchFamily="34" charset="0"/>
              <a:buChar char="•"/>
            </a:pPr>
            <a:endParaRPr lang="en-US" sz="3200" dirty="0">
              <a:ea typeface="+mn-ea"/>
              <a:cs typeface="+mn-cs"/>
            </a:endParaRPr>
          </a:p>
          <a:p>
            <a:pPr marL="342900" lvl="1" indent="-342900">
              <a:buFont typeface="Arial" pitchFamily="34" charset="0"/>
              <a:buChar char="•"/>
            </a:pPr>
            <a:endParaRPr lang="en-US" sz="3200" dirty="0">
              <a:ea typeface="+mn-ea"/>
              <a:cs typeface="+mn-cs"/>
            </a:endParaRPr>
          </a:p>
          <a:p>
            <a:pPr marL="457200" lvl="1" indent="0">
              <a:buNone/>
            </a:pPr>
            <a:endParaRPr lang="en-US" dirty="0"/>
          </a:p>
          <a:p>
            <a:endParaRPr lang="en-US" dirty="0"/>
          </a:p>
        </p:txBody>
      </p:sp>
    </p:spTree>
    <p:extLst>
      <p:ext uri="{BB962C8B-B14F-4D97-AF65-F5344CB8AC3E}">
        <p14:creationId xmlns:p14="http://schemas.microsoft.com/office/powerpoint/2010/main" val="3870765915"/>
      </p:ext>
    </p:extLst>
  </p:cSld>
  <p:clrMapOvr>
    <a:masterClrMapping/>
  </p:clrMapOvr>
</p:sld>
</file>

<file path=ppt/theme/theme1.xml><?xml version="1.0" encoding="utf-8"?>
<a:theme xmlns:a="http://schemas.openxmlformats.org/drawingml/2006/main" name="H&amp;H Template">
  <a:themeElements>
    <a:clrScheme name="H&amp;H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mp;H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mp;H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mp;H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mp;H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mp;H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mp;H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mp;H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mp;H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mp;H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mp;H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mp;H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mp;H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mp;H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enry+Hor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amp;H Template">
  <a:themeElements>
    <a:clrScheme name="H&amp;H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mp;H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mp;H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mp;H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mp;H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mp;H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mp;H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mp;H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mp;H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mp;H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mp;H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mp;H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mp;H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mp;H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enry+Hor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H&amp;H Template</Template>
  <TotalTime>7891</TotalTime>
  <Words>1537</Words>
  <Application>Microsoft Office PowerPoint</Application>
  <PresentationFormat>On-screen Show (4:3)</PresentationFormat>
  <Paragraphs>230</Paragraphs>
  <Slides>44</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44</vt:i4>
      </vt:variant>
    </vt:vector>
  </HeadingPairs>
  <TitlesOfParts>
    <vt:vector size="53" baseType="lpstr">
      <vt:lpstr>Arial</vt:lpstr>
      <vt:lpstr>Calibri</vt:lpstr>
      <vt:lpstr>Open Sans</vt:lpstr>
      <vt:lpstr>Open Sans Semibold</vt:lpstr>
      <vt:lpstr>Rage Italic</vt:lpstr>
      <vt:lpstr>H&amp;H Template</vt:lpstr>
      <vt:lpstr>Henry+Horne</vt:lpstr>
      <vt:lpstr>1_H&amp;H Template</vt:lpstr>
      <vt:lpstr>1_Henry+Horne</vt:lpstr>
      <vt:lpstr>Quality SEFA Prep What Auditees Should Know</vt:lpstr>
      <vt:lpstr>About Your Presenter</vt:lpstr>
      <vt:lpstr>Today’s Topics</vt:lpstr>
      <vt:lpstr>PowerPoint Presentation</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Schedule of Expenditures of Federal Awards</vt:lpstr>
      <vt:lpstr>PowerPoint Presentation</vt:lpstr>
      <vt:lpstr>Common SEFA Deficiencies</vt:lpstr>
      <vt:lpstr>Common SEFA Deficiencies</vt:lpstr>
      <vt:lpstr>CFDA Numbers?</vt:lpstr>
      <vt:lpstr>CFDA Numbers?</vt:lpstr>
      <vt:lpstr>Common SEFA Deficiencies</vt:lpstr>
      <vt:lpstr>Common SEFA Deficiencies</vt:lpstr>
      <vt:lpstr>Common SEFA Deficiencies</vt:lpstr>
      <vt:lpstr>Common SEFA Deficiencies</vt:lpstr>
      <vt:lpstr>Common SEFA Deficiencies</vt:lpstr>
      <vt:lpstr>Clusters?</vt:lpstr>
      <vt:lpstr>Common SEFA Deficiencies</vt:lpstr>
      <vt:lpstr>Common SEFA Deficiencies</vt:lpstr>
      <vt:lpstr>Common SEFA Deficiencies</vt:lpstr>
      <vt:lpstr>PowerPoint Presentation</vt:lpstr>
      <vt:lpstr>Breakout Session</vt:lpstr>
      <vt:lpstr>PowerPoint Presentation</vt:lpstr>
      <vt:lpstr>Reporting Requirements</vt:lpstr>
      <vt:lpstr>Reporting Requirements</vt:lpstr>
      <vt:lpstr>Reporting Requirements</vt:lpstr>
      <vt:lpstr>Reporting Requirements</vt:lpstr>
      <vt:lpstr>Reporting Requirements</vt:lpstr>
      <vt:lpstr>Recap</vt:lpstr>
      <vt:lpstr>PowerPoint Presentation</vt:lpstr>
      <vt:lpstr>Thank you!</vt:lpstr>
    </vt:vector>
  </TitlesOfParts>
  <Company>Henry &amp; Horne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in  Not-for-Profit Organizations</dc:title>
  <dc:creator>Jaimi Czarneski</dc:creator>
  <cp:lastModifiedBy>Brian J. Hemmerle</cp:lastModifiedBy>
  <cp:revision>441</cp:revision>
  <cp:lastPrinted>2012-08-13T16:17:22Z</cp:lastPrinted>
  <dcterms:created xsi:type="dcterms:W3CDTF">2011-12-02T20:10:36Z</dcterms:created>
  <dcterms:modified xsi:type="dcterms:W3CDTF">2019-05-06T17:52:09Z</dcterms:modified>
</cp:coreProperties>
</file>