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1"/>
  </p:notesMasterIdLst>
  <p:handoutMasterIdLst>
    <p:handoutMasterId r:id="rId22"/>
  </p:handoutMasterIdLst>
  <p:sldIdLst>
    <p:sldId id="358" r:id="rId2"/>
    <p:sldId id="413" r:id="rId3"/>
    <p:sldId id="401" r:id="rId4"/>
    <p:sldId id="408" r:id="rId5"/>
    <p:sldId id="409" r:id="rId6"/>
    <p:sldId id="410" r:id="rId7"/>
    <p:sldId id="403" r:id="rId8"/>
    <p:sldId id="419" r:id="rId9"/>
    <p:sldId id="411" r:id="rId10"/>
    <p:sldId id="406" r:id="rId11"/>
    <p:sldId id="420" r:id="rId12"/>
    <p:sldId id="405" r:id="rId13"/>
    <p:sldId id="407" r:id="rId14"/>
    <p:sldId id="416" r:id="rId15"/>
    <p:sldId id="417" r:id="rId16"/>
    <p:sldId id="423" r:id="rId17"/>
    <p:sldId id="418" r:id="rId18"/>
    <p:sldId id="421" r:id="rId19"/>
    <p:sldId id="422" r:id="rId2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5C70"/>
    <a:srgbClr val="FF6600"/>
    <a:srgbClr val="00FF00"/>
    <a:srgbClr val="A50021"/>
    <a:srgbClr val="FFCC99"/>
    <a:srgbClr val="CCFFCC"/>
    <a:srgbClr val="99FFCC"/>
    <a:srgbClr val="99FF99"/>
    <a:srgbClr val="FFFF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63030" autoAdjust="0"/>
  </p:normalViewPr>
  <p:slideViewPr>
    <p:cSldViewPr>
      <p:cViewPr varScale="1">
        <p:scale>
          <a:sx n="52" d="100"/>
          <a:sy n="52" d="100"/>
        </p:scale>
        <p:origin x="2410" y="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284" y="12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latin typeface="Arial" charset="0"/>
              </a:defRPr>
            </a:lvl1pPr>
          </a:lstStyle>
          <a:p>
            <a:fld id="{00F830BC-F9EA-46E0-92F4-DB4B421A5EDF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latin typeface="Arial" charset="0"/>
              </a:defRPr>
            </a:lvl1pPr>
          </a:lstStyle>
          <a:p>
            <a:fld id="{DF08787D-5CF6-4828-9FF6-37F441B3AFFD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44ACB-33D8-4C43-8C9F-6DD765AB0B95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693738"/>
            <a:ext cx="4633912" cy="3475037"/>
          </a:xfrm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600" baseline="0" dirty="0" smtClean="0"/>
              <a:t>.  </a:t>
            </a:r>
            <a:endParaRPr lang="en-US" sz="16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8787D-5CF6-4828-9FF6-37F441B3AFF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2398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8787D-5CF6-4828-9FF6-37F441B3AFFD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8354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8787D-5CF6-4828-9FF6-37F441B3AFF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1536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8787D-5CF6-4828-9FF6-37F441B3AFF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916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8787D-5CF6-4828-9FF6-37F441B3AFFD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02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the fun begins</a:t>
            </a:r>
            <a:r>
              <a:rPr lang="en-US" baseline="0" dirty="0" smtClean="0"/>
              <a:t> </a:t>
            </a:r>
          </a:p>
          <a:p>
            <a:endParaRPr lang="en-US" baseline="0" dirty="0" smtClean="0"/>
          </a:p>
          <a:p>
            <a:r>
              <a:rPr lang="en-US" baseline="0" dirty="0" smtClean="0"/>
              <a:t>But wait….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Who got the movie</a:t>
            </a:r>
          </a:p>
          <a:p>
            <a:r>
              <a:rPr lang="en-US" baseline="0" dirty="0" smtClean="0"/>
              <a:t>Who got the popcorn</a:t>
            </a:r>
          </a:p>
          <a:p>
            <a:r>
              <a:rPr lang="en-US" baseline="0" dirty="0" smtClean="0"/>
              <a:t>Who got the soda</a:t>
            </a:r>
          </a:p>
          <a:p>
            <a:r>
              <a:rPr lang="en-US" baseline="0" dirty="0" smtClean="0"/>
              <a:t>Who got the snacks</a:t>
            </a:r>
          </a:p>
          <a:p>
            <a:r>
              <a:rPr lang="en-US" baseline="0" dirty="0" smtClean="0"/>
              <a:t>Most important…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Who got the chocolate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8787D-5CF6-4828-9FF6-37F441B3AFFD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1400" dirty="0" smtClean="0"/>
              <a:t>Key personnel that should attend the meeting </a:t>
            </a:r>
          </a:p>
          <a:p>
            <a:pPr lvl="1"/>
            <a:endParaRPr lang="en-US" sz="1400" dirty="0" smtClean="0"/>
          </a:p>
          <a:p>
            <a:pPr lvl="3"/>
            <a:r>
              <a:rPr lang="en-US" sz="1400" dirty="0" smtClean="0"/>
              <a:t>Grant Manager</a:t>
            </a:r>
          </a:p>
          <a:p>
            <a:pPr lvl="3"/>
            <a:r>
              <a:rPr lang="en-US" sz="1400" dirty="0" smtClean="0"/>
              <a:t>Project Manager </a:t>
            </a:r>
          </a:p>
          <a:p>
            <a:pPr lvl="4"/>
            <a:r>
              <a:rPr lang="en-US" sz="1400" dirty="0" smtClean="0"/>
              <a:t>This may or may not necessarily be the Grant Manager</a:t>
            </a:r>
          </a:p>
          <a:p>
            <a:pPr lvl="4"/>
            <a:endParaRPr lang="en-US" sz="1400" dirty="0" smtClean="0"/>
          </a:p>
          <a:p>
            <a:pPr lvl="3"/>
            <a:r>
              <a:rPr lang="en-US" sz="1400" dirty="0" smtClean="0"/>
              <a:t>Finance and Budget</a:t>
            </a:r>
          </a:p>
          <a:p>
            <a:pPr lvl="3"/>
            <a:r>
              <a:rPr lang="en-US" sz="1400" dirty="0" smtClean="0"/>
              <a:t>Grant Coordinator</a:t>
            </a:r>
          </a:p>
          <a:p>
            <a:pPr lvl="2"/>
            <a:endParaRPr lang="en-US" sz="1400" dirty="0" smtClean="0"/>
          </a:p>
          <a:p>
            <a:pPr lvl="2"/>
            <a:r>
              <a:rPr lang="en-US" sz="1400" dirty="0" smtClean="0"/>
              <a:t>Keep in mind, one attendee may </a:t>
            </a:r>
          </a:p>
          <a:p>
            <a:pPr lvl="2">
              <a:buNone/>
            </a:pPr>
            <a:r>
              <a:rPr lang="en-US" sz="1400" dirty="0" smtClean="0"/>
              <a:t>have multiple roles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8787D-5CF6-4828-9FF6-37F441B3AFFD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 lvl="1"/>
            <a:r>
              <a:rPr lang="en-US" dirty="0" smtClean="0"/>
              <a:t>Read and understand Grant award documents</a:t>
            </a:r>
          </a:p>
          <a:p>
            <a:pPr lvl="2"/>
            <a:r>
              <a:rPr lang="en-US" dirty="0" smtClean="0"/>
              <a:t>Contract consists of </a:t>
            </a:r>
          </a:p>
          <a:p>
            <a:pPr lvl="3"/>
            <a:r>
              <a:rPr lang="en-US" sz="2400" dirty="0" smtClean="0"/>
              <a:t>Contract Number</a:t>
            </a:r>
            <a:endParaRPr lang="en-US" sz="2400" baseline="0" dirty="0" smtClean="0"/>
          </a:p>
          <a:p>
            <a:pPr lvl="3"/>
            <a:r>
              <a:rPr lang="en-US" sz="2400" baseline="0" dirty="0" smtClean="0"/>
              <a:t>	also referenced as Award/Agreement/Grant Number</a:t>
            </a:r>
            <a:r>
              <a:rPr lang="en-US" sz="2400" dirty="0" smtClean="0"/>
              <a:t> /CFDA Number </a:t>
            </a:r>
            <a:r>
              <a:rPr lang="en-US" sz="2400" smtClean="0"/>
              <a:t>if</a:t>
            </a:r>
            <a:r>
              <a:rPr lang="en-US" sz="2400" baseline="0" smtClean="0"/>
              <a:t> Federal Grant or pass thru</a:t>
            </a:r>
            <a:endParaRPr lang="en-US" sz="2400" dirty="0" smtClean="0"/>
          </a:p>
          <a:p>
            <a:pPr lvl="3"/>
            <a:r>
              <a:rPr lang="en-US" sz="2400" dirty="0" smtClean="0"/>
              <a:t>Contract Dates</a:t>
            </a:r>
          </a:p>
          <a:p>
            <a:pPr lvl="3"/>
            <a:r>
              <a:rPr lang="en-US" sz="2400" dirty="0" smtClean="0"/>
              <a:t>	These</a:t>
            </a:r>
            <a:r>
              <a:rPr lang="en-US" sz="2400" baseline="0" dirty="0" smtClean="0"/>
              <a:t> dates are important to ensure proper reporting and close out and use of funds in the time allotted by the contract dates</a:t>
            </a:r>
            <a:endParaRPr lang="en-US" sz="2400" dirty="0" smtClean="0"/>
          </a:p>
          <a:p>
            <a:pPr lvl="3"/>
            <a:r>
              <a:rPr lang="en-US" sz="2400" dirty="0" smtClean="0"/>
              <a:t>Awarding Agency and their point of contact</a:t>
            </a:r>
          </a:p>
          <a:p>
            <a:pPr lvl="3"/>
            <a:r>
              <a:rPr lang="en-US" sz="2400" dirty="0" smtClean="0"/>
              <a:t>	More</a:t>
            </a:r>
            <a:r>
              <a:rPr lang="en-US" sz="2400" baseline="0" dirty="0" smtClean="0"/>
              <a:t> than likely who you will contact for any question pertaining to the grant; Federal or pass thru </a:t>
            </a:r>
            <a:endParaRPr lang="en-US" sz="2400" dirty="0" smtClean="0"/>
          </a:p>
          <a:p>
            <a:pPr lvl="3"/>
            <a:r>
              <a:rPr lang="en-US" sz="2400" dirty="0" smtClean="0"/>
              <a:t>Award Notification (Amount awarded and Match)</a:t>
            </a:r>
          </a:p>
          <a:p>
            <a:pPr lvl="3"/>
            <a:r>
              <a:rPr lang="en-US" sz="2400" dirty="0" smtClean="0"/>
              <a:t>	Understand</a:t>
            </a:r>
            <a:r>
              <a:rPr lang="en-US" sz="2400" baseline="0" dirty="0" smtClean="0"/>
              <a:t> how the proportionate shares breakdown </a:t>
            </a:r>
            <a:endParaRPr lang="en-US" sz="2400" dirty="0" smtClean="0"/>
          </a:p>
          <a:p>
            <a:pPr lvl="3"/>
            <a:r>
              <a:rPr lang="en-US" sz="2400" dirty="0" smtClean="0"/>
              <a:t>Grantee point of contact/project manager</a:t>
            </a:r>
          </a:p>
          <a:p>
            <a:pPr lvl="3"/>
            <a:r>
              <a:rPr lang="en-US" sz="2400" dirty="0" smtClean="0"/>
              <a:t>	Verify this</a:t>
            </a:r>
            <a:r>
              <a:rPr lang="en-US" sz="2400" baseline="0" dirty="0" smtClean="0"/>
              <a:t> is still the same person at the time of grant application and probably should assign a backup to this individual</a:t>
            </a:r>
            <a:endParaRPr lang="en-US" sz="2400" dirty="0" smtClean="0"/>
          </a:p>
          <a:p>
            <a:pPr lvl="3"/>
            <a:r>
              <a:rPr lang="en-US" sz="2400" dirty="0" smtClean="0"/>
              <a:t>Scope of Work</a:t>
            </a:r>
          </a:p>
          <a:p>
            <a:pPr lvl="4"/>
            <a:r>
              <a:rPr lang="en-US" sz="2400" dirty="0" smtClean="0"/>
              <a:t>Program reporting may be required</a:t>
            </a:r>
          </a:p>
          <a:p>
            <a:pPr lvl="4"/>
            <a:r>
              <a:rPr lang="en-US" sz="2400" dirty="0" smtClean="0"/>
              <a:t>Keep a log of job progression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8787D-5CF6-4828-9FF6-37F441B3AFF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lvl="1"/>
            <a:r>
              <a:rPr lang="en-US" dirty="0" smtClean="0"/>
              <a:t>Read and understand Grant award documents</a:t>
            </a:r>
          </a:p>
          <a:p>
            <a:pPr lvl="2"/>
            <a:r>
              <a:rPr lang="en-US" dirty="0" smtClean="0"/>
              <a:t>Contract consists of (continued)</a:t>
            </a:r>
          </a:p>
          <a:p>
            <a:pPr lvl="3"/>
            <a:r>
              <a:rPr lang="en-US" sz="2400" dirty="0" smtClean="0"/>
              <a:t>RFP or NOFA (state or federal rules)   NOFA = Notice</a:t>
            </a:r>
            <a:r>
              <a:rPr lang="en-US" sz="2400" baseline="0" dirty="0" smtClean="0"/>
              <a:t> of Funds Available</a:t>
            </a:r>
            <a:endParaRPr lang="en-US" sz="2400" dirty="0" smtClean="0"/>
          </a:p>
          <a:p>
            <a:pPr lvl="4"/>
            <a:r>
              <a:rPr lang="en-US" sz="2400" dirty="0" smtClean="0"/>
              <a:t>What can you purchase?</a:t>
            </a:r>
          </a:p>
          <a:p>
            <a:pPr lvl="4"/>
            <a:r>
              <a:rPr lang="en-US" sz="2400" dirty="0" smtClean="0"/>
              <a:t>Make</a:t>
            </a:r>
            <a:r>
              <a:rPr lang="en-US" sz="2400" baseline="0" dirty="0" smtClean="0"/>
              <a:t> sure there is sufficient supporting documentation</a:t>
            </a:r>
            <a:endParaRPr lang="en-US" sz="2400" dirty="0" smtClean="0"/>
          </a:p>
          <a:p>
            <a:pPr lvl="4"/>
            <a:r>
              <a:rPr lang="en-US" sz="2400" dirty="0" smtClean="0"/>
              <a:t>Does the</a:t>
            </a:r>
            <a:r>
              <a:rPr lang="en-US" sz="2400" baseline="0" dirty="0" smtClean="0"/>
              <a:t> grant cover indirect costs</a:t>
            </a:r>
          </a:p>
          <a:p>
            <a:pPr lvl="4"/>
            <a:r>
              <a:rPr lang="en-US" sz="2400" baseline="0" dirty="0" smtClean="0"/>
              <a:t>Payroll… usually needs to be re-classed to the grant fund</a:t>
            </a:r>
            <a:endParaRPr lang="en-US" sz="2400" dirty="0" smtClean="0"/>
          </a:p>
          <a:p>
            <a:pPr lvl="3"/>
            <a:r>
              <a:rPr lang="en-US" sz="2400" dirty="0" smtClean="0"/>
              <a:t>Payment Method</a:t>
            </a:r>
          </a:p>
          <a:p>
            <a:pPr lvl="4"/>
            <a:r>
              <a:rPr lang="en-US" sz="2400" dirty="0" smtClean="0"/>
              <a:t>Reimbursement/Advance</a:t>
            </a:r>
          </a:p>
          <a:p>
            <a:pPr lvl="4"/>
            <a:r>
              <a:rPr lang="en-US" sz="2400" dirty="0" smtClean="0"/>
              <a:t>Wire/Check</a:t>
            </a:r>
          </a:p>
          <a:p>
            <a:pPr lvl="3"/>
            <a:r>
              <a:rPr lang="en-US" sz="2400" dirty="0" smtClean="0"/>
              <a:t>Reporting:  Financial and Program </a:t>
            </a:r>
          </a:p>
          <a:p>
            <a:pPr lvl="4"/>
            <a:r>
              <a:rPr lang="en-US" sz="2400" dirty="0" smtClean="0"/>
              <a:t>Monthly, Quarterly, etc.</a:t>
            </a:r>
          </a:p>
          <a:p>
            <a:pPr lvl="4"/>
            <a:r>
              <a:rPr lang="en-US" sz="2400" dirty="0" smtClean="0"/>
              <a:t>Is there multiple agencies requiring reporting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8787D-5CF6-4828-9FF6-37F441B3AFFD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8787D-5CF6-4828-9FF6-37F441B3AFF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8787D-5CF6-4828-9FF6-37F441B3AFFD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8787D-5CF6-4828-9FF6-37F441B3AFF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6021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8787D-5CF6-4828-9FF6-37F441B3AFFD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767211F-A7DF-4DDC-A5A6-25BF4C1BA86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56E9D-005C-4CAE-874E-C137DCC779B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9511C-EB33-4DCC-94F2-27640FDE355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E42A4B9-5125-4332-A785-715B12D0B8E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D16355D-2423-4D55-B6D5-FC667EFBD69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751E7A9-FDFE-42C3-BDCA-AC931D11EBC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25CFBD2-7FC9-4536-A9C2-ACC004EA833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57C5272-2D36-4DB1-9DA0-064EA615FC2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AF277-823E-4541-BDD7-E9F92954F09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F6D5D-9D9F-4C72-B147-145B1986D94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E4B43-DF42-4B50-8E26-9E0BFE6AAF3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E63B8-7719-43EC-9E2B-1D5DA95339C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A7CF6-1338-4575-BC92-2B7FD77984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DBAB8-7CEC-414E-B574-335A2E2636E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744AE-5184-4674-9D85-5DC9376AD5B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EE435-94F4-4AFD-B49A-F3957786382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EF112333-A71F-4C15-9DAD-8ECA2CB40ABE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99FF33"/>
                </a:solidFill>
              </a:rPr>
              <a:t/>
            </a:r>
            <a:br>
              <a:rPr lang="en-US" sz="3600" b="1" dirty="0">
                <a:solidFill>
                  <a:srgbClr val="99FF33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Grant Management </a:t>
            </a:r>
            <a:r>
              <a:rPr lang="en-US" sz="3600" b="1" dirty="0">
                <a:solidFill>
                  <a:srgbClr val="99FF33"/>
                </a:solidFill>
              </a:rPr>
              <a:t/>
            </a:r>
            <a:br>
              <a:rPr lang="en-US" sz="3600" b="1" dirty="0">
                <a:solidFill>
                  <a:srgbClr val="99FF33"/>
                </a:solidFill>
              </a:rPr>
            </a:br>
            <a:endParaRPr lang="en-US" i="1" dirty="0"/>
          </a:p>
        </p:txBody>
      </p:sp>
      <p:sp>
        <p:nvSpPr>
          <p:cNvPr id="211972" name="Text Box 4"/>
          <p:cNvSpPr txBox="1">
            <a:spLocks noChangeArrowheads="1"/>
          </p:cNvSpPr>
          <p:nvPr/>
        </p:nvSpPr>
        <p:spPr bwMode="auto">
          <a:xfrm>
            <a:off x="1447800" y="5181600"/>
            <a:ext cx="624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211973" name="Text Box 5"/>
          <p:cNvSpPr txBox="1">
            <a:spLocks noChangeArrowheads="1"/>
          </p:cNvSpPr>
          <p:nvPr/>
        </p:nvSpPr>
        <p:spPr bwMode="auto">
          <a:xfrm>
            <a:off x="1752600" y="5029200"/>
            <a:ext cx="624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5212556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tabLst/>
              <a:defRPr/>
            </a:pPr>
            <a:r>
              <a:rPr lang="en-US" sz="20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Dawn Jenkins, Senior Budget Analyst, City of Peoria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tabLst/>
              <a:defRPr/>
            </a:pPr>
            <a:r>
              <a:rPr lang="en-US" sz="20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Mindy Russell, Budget Management Assistant, City of Peoria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tabLst/>
              <a:defRPr/>
            </a:pPr>
            <a:r>
              <a:rPr lang="en-US" sz="20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GFOAz Training – May 9, 2019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tabLst/>
              <a:defRPr/>
            </a:pPr>
            <a:r>
              <a:rPr lang="en-US" sz="20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sz="2000" kern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19200" y="2466755"/>
            <a:ext cx="6705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Grant Documents That Read Like a Novel</a:t>
            </a:r>
            <a:endParaRPr lang="en-US" sz="50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sz="8800" dirty="0" smtClean="0">
                <a:solidFill>
                  <a:srgbClr val="FFFF00"/>
                </a:solidFill>
              </a:rPr>
              <a:t>Grant File</a:t>
            </a:r>
          </a:p>
          <a:p>
            <a:pPr marL="0" indent="0" algn="ctr">
              <a:buNone/>
            </a:pPr>
            <a:endParaRPr lang="en-US" dirty="0" smtClean="0"/>
          </a:p>
          <a:p>
            <a:r>
              <a:rPr lang="en-US" dirty="0" smtClean="0"/>
              <a:t>Where is it stored? </a:t>
            </a:r>
          </a:p>
          <a:p>
            <a:pPr lvl="1"/>
            <a:r>
              <a:rPr lang="en-US" dirty="0" smtClean="0"/>
              <a:t>Computer (who has access?)</a:t>
            </a:r>
          </a:p>
          <a:p>
            <a:pPr lvl="1"/>
            <a:r>
              <a:rPr lang="en-US" dirty="0" smtClean="0"/>
              <a:t>Notebook</a:t>
            </a:r>
            <a:endParaRPr lang="en-US" dirty="0"/>
          </a:p>
          <a:p>
            <a:pPr lvl="1"/>
            <a:r>
              <a:rPr lang="en-US" dirty="0" smtClean="0"/>
              <a:t>How long do you need to keep the file?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>
              <a:buNone/>
            </a:pPr>
            <a:endParaRPr lang="en-US" sz="4400" dirty="0" smtClean="0"/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FF00"/>
                </a:solidFill>
              </a:rPr>
              <a:t>What is in the grant file?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Contact information for everyone</a:t>
            </a:r>
          </a:p>
          <a:p>
            <a:pPr lvl="2"/>
            <a:r>
              <a:rPr lang="en-US" dirty="0" smtClean="0"/>
              <a:t>Grantor and Grantee</a:t>
            </a:r>
          </a:p>
          <a:p>
            <a:pPr lvl="1"/>
            <a:r>
              <a:rPr lang="en-US" dirty="0" smtClean="0"/>
              <a:t>Contracts/NOFA/RFP/Award Letter</a:t>
            </a:r>
          </a:p>
          <a:p>
            <a:pPr lvl="1"/>
            <a:r>
              <a:rPr lang="en-US" dirty="0" smtClean="0"/>
              <a:t>Amendments</a:t>
            </a:r>
          </a:p>
        </p:txBody>
      </p:sp>
    </p:spTree>
    <p:extLst>
      <p:ext uri="{BB962C8B-B14F-4D97-AF65-F5344CB8AC3E}">
        <p14:creationId xmlns:p14="http://schemas.microsoft.com/office/powerpoint/2010/main" val="402358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0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FFFF00"/>
                </a:solidFill>
              </a:rPr>
              <a:t>What else is in the grant file?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Correspondence (emails, letters, Phone logs notes)</a:t>
            </a:r>
          </a:p>
          <a:p>
            <a:pPr lvl="2"/>
            <a:r>
              <a:rPr lang="en-US" sz="2800" dirty="0" smtClean="0"/>
              <a:t>Approval for project or funding changes</a:t>
            </a:r>
          </a:p>
          <a:p>
            <a:pPr lvl="1"/>
            <a:r>
              <a:rPr lang="en-US" dirty="0" smtClean="0"/>
              <a:t>Project photos </a:t>
            </a:r>
          </a:p>
          <a:p>
            <a:pPr lvl="1"/>
            <a:r>
              <a:rPr lang="en-US" dirty="0" smtClean="0"/>
              <a:t>Equipment photos and identification numbers and locations.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FFFF00"/>
                </a:solidFill>
              </a:rPr>
              <a:t>What else </a:t>
            </a:r>
            <a:r>
              <a:rPr lang="en-US" sz="4400" dirty="0">
                <a:solidFill>
                  <a:srgbClr val="FFFF00"/>
                </a:solidFill>
              </a:rPr>
              <a:t>is in the grant file</a:t>
            </a:r>
            <a:r>
              <a:rPr lang="en-US" sz="4400" dirty="0" smtClean="0">
                <a:solidFill>
                  <a:srgbClr val="FFFF00"/>
                </a:solidFill>
              </a:rPr>
              <a:t>?</a:t>
            </a:r>
          </a:p>
          <a:p>
            <a:pPr marL="0" indent="0" algn="ctr">
              <a:buNone/>
            </a:pPr>
            <a:endParaRPr lang="en-US" sz="1400" dirty="0">
              <a:solidFill>
                <a:srgbClr val="FFFF00"/>
              </a:solidFill>
            </a:endParaRPr>
          </a:p>
          <a:p>
            <a:pPr lvl="1"/>
            <a:r>
              <a:rPr lang="en-US" dirty="0" smtClean="0"/>
              <a:t>Financial records	</a:t>
            </a:r>
          </a:p>
          <a:p>
            <a:pPr lvl="2"/>
            <a:r>
              <a:rPr lang="en-US" dirty="0" smtClean="0"/>
              <a:t>Invoices, copies of checks, any correspondence approving changes to the budget</a:t>
            </a:r>
          </a:p>
          <a:p>
            <a:pPr lvl="2"/>
            <a:endParaRPr lang="en-US" sz="1400" dirty="0" smtClean="0"/>
          </a:p>
          <a:p>
            <a:pPr lvl="1"/>
            <a:r>
              <a:rPr lang="en-US" dirty="0" smtClean="0"/>
              <a:t>Reports (monthly, quarterly, annual, final)</a:t>
            </a:r>
          </a:p>
          <a:p>
            <a:pPr lvl="2"/>
            <a:r>
              <a:rPr lang="en-US" dirty="0" smtClean="0"/>
              <a:t>Program/Project </a:t>
            </a:r>
          </a:p>
          <a:p>
            <a:pPr lvl="2"/>
            <a:r>
              <a:rPr lang="en-US" dirty="0" smtClean="0"/>
              <a:t>Financial </a:t>
            </a:r>
          </a:p>
          <a:p>
            <a:pPr lvl="2" algn="ctr">
              <a:buNone/>
            </a:pPr>
            <a:endParaRPr lang="en-US" sz="16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51338" y="48006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 algn="ctr">
              <a:buNone/>
            </a:pP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Hint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The grant file should tell the</a:t>
            </a:r>
          </a:p>
          <a:p>
            <a:pPr lvl="2" algn="ctr">
              <a:buNone/>
            </a:pPr>
            <a:r>
              <a:rPr lang="en-US" sz="28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entire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grant project story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/>
          </p:nvPr>
        </p:nvSpPr>
        <p:spPr>
          <a:xfrm>
            <a:off x="357187" y="315912"/>
            <a:ext cx="8229600" cy="5715000"/>
          </a:xfrm>
        </p:spPr>
        <p:txBody>
          <a:bodyPr/>
          <a:lstStyle/>
          <a:p>
            <a:pPr algn="ctr">
              <a:buNone/>
            </a:pPr>
            <a:r>
              <a:rPr lang="en-US" sz="4000" b="1" dirty="0" smtClean="0">
                <a:solidFill>
                  <a:srgbClr val="FFFF00"/>
                </a:solidFill>
              </a:rPr>
              <a:t>My grant project has been 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rgbClr val="FFFF00"/>
                </a:solidFill>
              </a:rPr>
              <a:t>successfully completed!!</a:t>
            </a:r>
          </a:p>
          <a:p>
            <a:pPr algn="ctr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5400" b="1" dirty="0" smtClean="0">
                <a:solidFill>
                  <a:srgbClr val="FFFF00"/>
                </a:solidFill>
              </a:rPr>
              <a:t>Congratulations!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endParaRPr lang="en-US" sz="4000" dirty="0">
              <a:solidFill>
                <a:srgbClr val="FFFF00"/>
              </a:solidFill>
            </a:endParaRPr>
          </a:p>
        </p:txBody>
      </p:sp>
      <p:pic>
        <p:nvPicPr>
          <p:cNvPr id="46086" name="Picture 6" descr="C:\Documents and Settings\tammys\Local Settings\Temporary Internet Files\Content.IE5\4X2V0D6V\MC90041071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0812" y="1981200"/>
            <a:ext cx="3562350" cy="3438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algn="ctr">
              <a:buNone/>
            </a:pPr>
            <a:endParaRPr lang="en-US" sz="20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My grant project is being</a:t>
            </a:r>
          </a:p>
          <a:p>
            <a:pPr algn="ctr">
              <a:buNone/>
            </a:pPr>
            <a:endParaRPr lang="en-US" sz="100" dirty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115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AUDITED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603" y="3607206"/>
            <a:ext cx="3250794" cy="32507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/>
          </p:nvPr>
        </p:nvPicPr>
        <p:blipFill>
          <a:blip r:embed="rId3"/>
          <a:stretch>
            <a:fillRect/>
          </a:stretch>
        </p:blipFill>
        <p:spPr>
          <a:xfrm>
            <a:off x="457200" y="1295400"/>
            <a:ext cx="8229600" cy="36875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28800" y="5334000"/>
            <a:ext cx="518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FF00"/>
                </a:solidFill>
              </a:rPr>
              <a:t>OOPS…</a:t>
            </a:r>
            <a:endParaRPr lang="en-US" sz="6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138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algn="ctr">
              <a:buNone/>
            </a:pPr>
            <a:endParaRPr lang="en-US" sz="24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My grant file is in order!</a:t>
            </a:r>
          </a:p>
          <a:p>
            <a:pPr algn="ctr">
              <a:buNone/>
            </a:pPr>
            <a:endParaRPr lang="en-US" sz="2000" b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en-US" sz="11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4800" b="1" dirty="0" smtClean="0">
                <a:solidFill>
                  <a:srgbClr val="FFFF00"/>
                </a:solidFill>
                <a:latin typeface="Broadway" panose="04040905080B02020502" pitchFamily="82" charset="0"/>
              </a:rPr>
              <a:t>The audit was a success! </a:t>
            </a: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AutoShape 2" descr="Image result for happy face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3238500"/>
            <a:ext cx="3276600" cy="31102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algn="ctr">
              <a:buNone/>
            </a:pPr>
            <a:endParaRPr lang="en-US" sz="14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4800" b="1" dirty="0" smtClean="0">
                <a:solidFill>
                  <a:srgbClr val="FFFF00"/>
                </a:solidFill>
              </a:rPr>
              <a:t>Questions?</a:t>
            </a:r>
          </a:p>
          <a:p>
            <a:pPr algn="ctr">
              <a:buNone/>
            </a:pPr>
            <a:endParaRPr lang="en-US" sz="2000" b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en-US" sz="11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AutoShape 2" descr="Image result for happy face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657" y="1872175"/>
            <a:ext cx="5140685" cy="4191000"/>
          </a:xfrm>
          <a:prstGeom prst="rect">
            <a:avLst/>
          </a:prstGeom>
          <a:ln w="12700"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392921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609600"/>
            <a:ext cx="7620000" cy="55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194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33400" y="457200"/>
            <a:ext cx="8229600" cy="5715000"/>
          </a:xfrm>
          <a:effectLst>
            <a:softEdge rad="127000"/>
          </a:effectLst>
        </p:spPr>
        <p:txBody>
          <a:bodyPr/>
          <a:lstStyle/>
          <a:p>
            <a:pPr>
              <a:buNone/>
            </a:pPr>
            <a:r>
              <a:rPr lang="en-US" sz="4400" b="1" dirty="0" smtClean="0">
                <a:solidFill>
                  <a:srgbClr val="FFFF00"/>
                </a:solidFill>
                <a:latin typeface="Eras Bold ITC" panose="020B0907030504020204" pitchFamily="34" charset="0"/>
              </a:rPr>
              <a:t>We were awarded a Grant!</a:t>
            </a:r>
          </a:p>
          <a:p>
            <a:pPr>
              <a:buNone/>
            </a:pPr>
            <a:endParaRPr lang="en-US" sz="3600" b="1" dirty="0">
              <a:solidFill>
                <a:srgbClr val="FFFF00"/>
              </a:solidFill>
              <a:latin typeface="+mj-lt"/>
            </a:endParaRPr>
          </a:p>
          <a:p>
            <a:pPr>
              <a:buNone/>
            </a:pPr>
            <a:r>
              <a:rPr lang="en-US" sz="3600" b="1" dirty="0" smtClean="0">
                <a:solidFill>
                  <a:srgbClr val="FFFF00"/>
                </a:solidFill>
                <a:latin typeface="+mj-lt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 rot="1716749">
            <a:off x="3998879" y="2395020"/>
            <a:ext cx="5238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CFFCC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Happy Dance!!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CCFFCC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51187" y="5031905"/>
            <a:ext cx="6755375" cy="92333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$ </a:t>
            </a:r>
            <a:r>
              <a:rPr lang="en-U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CC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Money</a:t>
            </a:r>
            <a:r>
              <a:rPr lang="en-U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$$</a:t>
            </a:r>
            <a:r>
              <a:rPr lang="en-U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Money</a:t>
            </a:r>
            <a:r>
              <a:rPr lang="en-U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FF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$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FF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 rot="19559558">
            <a:off x="62173" y="2128636"/>
            <a:ext cx="41328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BIG SMILE 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3218" y="3738197"/>
            <a:ext cx="63434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dirty="0" smtClean="0">
                <a:ln/>
              </a:rPr>
              <a:t>Funds are coming</a:t>
            </a:r>
            <a:endParaRPr lang="en-US" sz="5400" b="1" cap="none" spc="0" dirty="0">
              <a:ln/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en-US" dirty="0" smtClean="0"/>
              <a:t>The Grant Document Novel Begins:</a:t>
            </a:r>
          </a:p>
          <a:p>
            <a:r>
              <a:rPr lang="en-US" dirty="0" smtClean="0"/>
              <a:t>Grant Team Meeting</a:t>
            </a:r>
          </a:p>
          <a:p>
            <a:pPr lvl="1"/>
            <a:r>
              <a:rPr lang="en-US" dirty="0" smtClean="0"/>
              <a:t>Key personnel who should attend the meeting </a:t>
            </a:r>
          </a:p>
          <a:p>
            <a:pPr lvl="3"/>
            <a:r>
              <a:rPr lang="en-US" dirty="0" smtClean="0"/>
              <a:t>Grant Manager</a:t>
            </a:r>
          </a:p>
          <a:p>
            <a:pPr lvl="3"/>
            <a:r>
              <a:rPr lang="en-US" dirty="0" smtClean="0"/>
              <a:t>Project Manager </a:t>
            </a:r>
          </a:p>
          <a:p>
            <a:pPr lvl="4"/>
            <a:r>
              <a:rPr lang="en-US" dirty="0" smtClean="0"/>
              <a:t>This may or may not necessarily be the Grant Manager</a:t>
            </a:r>
          </a:p>
          <a:p>
            <a:pPr lvl="3"/>
            <a:r>
              <a:rPr lang="en-US" dirty="0" smtClean="0"/>
              <a:t>Finance</a:t>
            </a:r>
          </a:p>
          <a:p>
            <a:pPr lvl="3"/>
            <a:r>
              <a:rPr lang="en-US" dirty="0" smtClean="0"/>
              <a:t>Procurement/Materials Management</a:t>
            </a:r>
          </a:p>
          <a:p>
            <a:pPr marL="1371600" lvl="3" indent="0">
              <a:buNone/>
            </a:pPr>
            <a:endParaRPr lang="en-US" dirty="0" smtClean="0"/>
          </a:p>
          <a:p>
            <a:pPr lvl="2"/>
            <a:r>
              <a:rPr lang="en-US" dirty="0" smtClean="0"/>
              <a:t>Keep in mind, one attendee may </a:t>
            </a:r>
          </a:p>
          <a:p>
            <a:pPr lvl="2">
              <a:buNone/>
            </a:pPr>
            <a:r>
              <a:rPr lang="en-US" dirty="0" smtClean="0"/>
              <a:t>   have multiple roles</a:t>
            </a:r>
          </a:p>
        </p:txBody>
      </p:sp>
      <p:pic>
        <p:nvPicPr>
          <p:cNvPr id="1028" name="Picture 4" descr="C:\Users\Tammys\AppData\Local\Microsoft\Windows\Temporary Internet Files\Content.IE5\58HKUAQ1\20121231-community-ring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799" y="4038600"/>
            <a:ext cx="1835183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Grant Team Meeting </a:t>
            </a:r>
          </a:p>
          <a:p>
            <a:pPr lvl="1"/>
            <a:r>
              <a:rPr lang="en-US" dirty="0" smtClean="0"/>
              <a:t>Read and understand Grant award documents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</a:rPr>
              <a:t>Contract consists of </a:t>
            </a:r>
          </a:p>
          <a:p>
            <a:pPr lvl="3"/>
            <a:r>
              <a:rPr lang="en-US" sz="2400" dirty="0" smtClean="0"/>
              <a:t>Contract Number </a:t>
            </a:r>
          </a:p>
          <a:p>
            <a:pPr lvl="3"/>
            <a:r>
              <a:rPr lang="en-US" sz="2400" dirty="0" smtClean="0"/>
              <a:t>Contract Dates</a:t>
            </a:r>
          </a:p>
          <a:p>
            <a:pPr lvl="3"/>
            <a:r>
              <a:rPr lang="en-US" sz="2400" dirty="0" smtClean="0"/>
              <a:t>Awarding Agency and their point of contact</a:t>
            </a:r>
          </a:p>
          <a:p>
            <a:pPr lvl="3"/>
            <a:r>
              <a:rPr lang="en-US" sz="2400" dirty="0" smtClean="0"/>
              <a:t>Award Notification (Amount awarded and Match)</a:t>
            </a:r>
          </a:p>
          <a:p>
            <a:pPr lvl="3"/>
            <a:r>
              <a:rPr lang="en-US" sz="2400" dirty="0" smtClean="0"/>
              <a:t>Grantee point of contact/project manager</a:t>
            </a:r>
          </a:p>
          <a:p>
            <a:pPr lvl="3"/>
            <a:r>
              <a:rPr lang="en-US" sz="2400" dirty="0" smtClean="0"/>
              <a:t>Scope of Work</a:t>
            </a:r>
          </a:p>
          <a:p>
            <a:pPr lvl="4"/>
            <a:r>
              <a:rPr lang="en-US" sz="2400" dirty="0" smtClean="0"/>
              <a:t>Program reporting may be required</a:t>
            </a:r>
          </a:p>
          <a:p>
            <a:pPr lvl="4"/>
            <a:r>
              <a:rPr lang="en-US" sz="2400" dirty="0" smtClean="0"/>
              <a:t>Keep a log of job progression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867400"/>
          </a:xfrm>
        </p:spPr>
        <p:txBody>
          <a:bodyPr/>
          <a:lstStyle/>
          <a:p>
            <a:r>
              <a:rPr lang="en-US" dirty="0" smtClean="0"/>
              <a:t>Grant Team Meeting </a:t>
            </a:r>
          </a:p>
          <a:p>
            <a:pPr lvl="1"/>
            <a:r>
              <a:rPr lang="en-US" dirty="0" smtClean="0"/>
              <a:t>Read and understand Grant award documents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</a:rPr>
              <a:t>Contract consists of (continued)</a:t>
            </a:r>
          </a:p>
          <a:p>
            <a:pPr lvl="3"/>
            <a:r>
              <a:rPr lang="en-US" sz="2400" dirty="0" smtClean="0"/>
              <a:t>RFP or NOFA (state or federal rules)</a:t>
            </a:r>
          </a:p>
          <a:p>
            <a:pPr lvl="4"/>
            <a:r>
              <a:rPr lang="en-US" sz="2400" dirty="0" smtClean="0"/>
              <a:t>What can you purchase?</a:t>
            </a:r>
          </a:p>
          <a:p>
            <a:pPr lvl="3"/>
            <a:r>
              <a:rPr lang="en-US" sz="2400" dirty="0" smtClean="0"/>
              <a:t>Payment Method</a:t>
            </a:r>
          </a:p>
          <a:p>
            <a:pPr lvl="4"/>
            <a:r>
              <a:rPr lang="en-US" sz="2400" dirty="0" smtClean="0"/>
              <a:t>Reimbursement/Advance</a:t>
            </a:r>
          </a:p>
          <a:p>
            <a:pPr lvl="4"/>
            <a:r>
              <a:rPr lang="en-US" sz="2400" dirty="0" smtClean="0"/>
              <a:t>Wire/Check</a:t>
            </a:r>
          </a:p>
          <a:p>
            <a:pPr lvl="3"/>
            <a:r>
              <a:rPr lang="en-US" sz="2400" dirty="0" smtClean="0"/>
              <a:t>Reporting:  Financial and Program </a:t>
            </a:r>
          </a:p>
          <a:p>
            <a:pPr lvl="4"/>
            <a:r>
              <a:rPr lang="en-US" sz="2400" dirty="0" smtClean="0"/>
              <a:t>Monthly, Quarterly, etc.</a:t>
            </a:r>
          </a:p>
          <a:p>
            <a:pPr lvl="4"/>
            <a:r>
              <a:rPr lang="en-US" sz="2400" dirty="0" smtClean="0"/>
              <a:t>Are there multiple agencies requiring reporting?</a:t>
            </a:r>
          </a:p>
        </p:txBody>
      </p:sp>
      <p:pic>
        <p:nvPicPr>
          <p:cNvPr id="2050" name="Picture 2" descr="C:\Users\Tammys\AppData\Local\Microsoft\Windows\Temporary Internet Files\Content.IE5\YYFR2IWV\I3393_Cartoon-money-sign-2[1]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2667000"/>
            <a:ext cx="1219200" cy="12479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867400"/>
          </a:xfrm>
        </p:spPr>
        <p:txBody>
          <a:bodyPr/>
          <a:lstStyle/>
          <a:p>
            <a:r>
              <a:rPr lang="en-US" dirty="0" smtClean="0"/>
              <a:t>Grant </a:t>
            </a:r>
            <a:r>
              <a:rPr lang="en-US" dirty="0"/>
              <a:t>T</a:t>
            </a:r>
            <a:r>
              <a:rPr lang="en-US" dirty="0" smtClean="0"/>
              <a:t>eam Meeting </a:t>
            </a:r>
          </a:p>
          <a:p>
            <a:pPr lvl="1"/>
            <a:r>
              <a:rPr lang="en-US" dirty="0"/>
              <a:t>Read and understand Grant award </a:t>
            </a:r>
            <a:r>
              <a:rPr lang="en-US" dirty="0" smtClean="0"/>
              <a:t>documents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</a:rPr>
              <a:t>Contract consists of (continued)</a:t>
            </a:r>
          </a:p>
          <a:p>
            <a:pPr lvl="3"/>
            <a:r>
              <a:rPr lang="en-US" sz="2200" dirty="0" smtClean="0"/>
              <a:t>Equipment Requirements</a:t>
            </a:r>
          </a:p>
          <a:p>
            <a:pPr lvl="3"/>
            <a:r>
              <a:rPr lang="en-US" sz="2200" dirty="0" smtClean="0"/>
              <a:t>Audit Requirements</a:t>
            </a:r>
          </a:p>
          <a:p>
            <a:pPr lvl="4"/>
            <a:r>
              <a:rPr lang="en-US" sz="2200" dirty="0" smtClean="0"/>
              <a:t>Establish and Maintain Effective Internal Controls </a:t>
            </a:r>
          </a:p>
          <a:p>
            <a:pPr lvl="3"/>
            <a:r>
              <a:rPr lang="en-US" sz="2200" dirty="0" smtClean="0"/>
              <a:t>Document Retention </a:t>
            </a:r>
          </a:p>
          <a:p>
            <a:pPr lvl="4"/>
            <a:r>
              <a:rPr lang="en-US" sz="2200" dirty="0" smtClean="0"/>
              <a:t>Arizona State Library, Archives and Public Records</a:t>
            </a:r>
          </a:p>
          <a:p>
            <a:pPr lvl="3"/>
            <a:r>
              <a:rPr lang="en-US" sz="2200" dirty="0" smtClean="0"/>
              <a:t>Multiple Grants for one department (example: Police)</a:t>
            </a:r>
          </a:p>
          <a:p>
            <a:pPr lvl="4"/>
            <a:r>
              <a:rPr lang="en-US" sz="2200" dirty="0" smtClean="0"/>
              <a:t>Track expenditures to avoid double reimbursement by more than one grant</a:t>
            </a:r>
          </a:p>
          <a:p>
            <a:pPr lvl="4"/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en-US" dirty="0" smtClean="0"/>
              <a:t>Grant Team Meeting 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Assign roles and responsibilities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lvl="2"/>
            <a:r>
              <a:rPr lang="en-US" sz="2800" dirty="0" smtClean="0"/>
              <a:t> Grant Manager </a:t>
            </a:r>
          </a:p>
          <a:p>
            <a:pPr lvl="3"/>
            <a:r>
              <a:rPr lang="en-US" sz="2800" dirty="0" smtClean="0"/>
              <a:t> Holder of “Grant Document Novel”</a:t>
            </a:r>
          </a:p>
          <a:p>
            <a:pPr lvl="3"/>
            <a:r>
              <a:rPr lang="en-US" sz="2800" dirty="0"/>
              <a:t> </a:t>
            </a:r>
            <a:r>
              <a:rPr lang="en-US" sz="2800" dirty="0" smtClean="0"/>
              <a:t>Consultant</a:t>
            </a:r>
          </a:p>
          <a:p>
            <a:pPr lvl="3"/>
            <a:endParaRPr lang="en-US" sz="1400" dirty="0" smtClean="0"/>
          </a:p>
          <a:p>
            <a:pPr lvl="2"/>
            <a:r>
              <a:rPr lang="en-US" sz="2800" dirty="0" smtClean="0"/>
              <a:t> Project management</a:t>
            </a:r>
          </a:p>
          <a:p>
            <a:pPr lvl="3"/>
            <a:r>
              <a:rPr lang="en-US" sz="2800" dirty="0" smtClean="0"/>
              <a:t> Probably an assigned department        employee</a:t>
            </a:r>
          </a:p>
          <a:p>
            <a:pPr lvl="3"/>
            <a:r>
              <a:rPr lang="en-US" sz="2800" dirty="0" smtClean="0"/>
              <a:t> Holder of the “</a:t>
            </a:r>
            <a:r>
              <a:rPr lang="en-US" sz="2800" dirty="0"/>
              <a:t>G</a:t>
            </a:r>
            <a:r>
              <a:rPr lang="en-US" sz="2800" dirty="0" smtClean="0"/>
              <a:t>rant Document Novel”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en-US" dirty="0" smtClean="0"/>
              <a:t>Grant team Meeting 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Assign roles and responsibilities (continued)</a:t>
            </a:r>
          </a:p>
          <a:p>
            <a:pPr marL="457200" lvl="1" indent="0">
              <a:buNone/>
            </a:pPr>
            <a:endParaRPr lang="en-US" sz="1400" dirty="0" smtClean="0">
              <a:solidFill>
                <a:srgbClr val="FFFF00"/>
              </a:solidFill>
            </a:endParaRPr>
          </a:p>
          <a:p>
            <a:pPr lvl="2"/>
            <a:r>
              <a:rPr lang="en-US" sz="2800" dirty="0" smtClean="0"/>
              <a:t> Financials</a:t>
            </a:r>
          </a:p>
          <a:p>
            <a:pPr lvl="3"/>
            <a:r>
              <a:rPr lang="en-US" sz="2800" dirty="0" smtClean="0"/>
              <a:t> Establish Budget Authority</a:t>
            </a:r>
          </a:p>
          <a:p>
            <a:pPr lvl="3"/>
            <a:r>
              <a:rPr lang="en-US" sz="2800" dirty="0" smtClean="0"/>
              <a:t> Procurement Approvals</a:t>
            </a:r>
          </a:p>
          <a:p>
            <a:pPr lvl="4"/>
            <a:r>
              <a:rPr lang="en-US" sz="2800" dirty="0" smtClean="0"/>
              <a:t> Verify understanding of contract  requirements</a:t>
            </a:r>
          </a:p>
          <a:p>
            <a:pPr lvl="3"/>
            <a:r>
              <a:rPr lang="en-US" sz="2800" dirty="0" smtClean="0"/>
              <a:t> Finance Liaison</a:t>
            </a:r>
          </a:p>
        </p:txBody>
      </p:sp>
    </p:spTree>
    <p:extLst>
      <p:ext uri="{BB962C8B-B14F-4D97-AF65-F5344CB8AC3E}">
        <p14:creationId xmlns:p14="http://schemas.microsoft.com/office/powerpoint/2010/main" val="382529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en-US" dirty="0" smtClean="0"/>
              <a:t>Grant team Meeting 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Assign roles and responsibilities (continued)</a:t>
            </a:r>
          </a:p>
          <a:p>
            <a:pPr lvl="2"/>
            <a:r>
              <a:rPr lang="en-US" dirty="0" smtClean="0"/>
              <a:t> Reporting – Program and Financials</a:t>
            </a:r>
          </a:p>
          <a:p>
            <a:pPr lvl="3"/>
            <a:r>
              <a:rPr lang="en-US" sz="2400" dirty="0" smtClean="0"/>
              <a:t> Monthly, Quarterly, Annually, Project Close-out</a:t>
            </a:r>
          </a:p>
          <a:p>
            <a:pPr lvl="3"/>
            <a:r>
              <a:rPr lang="en-US" sz="2400" dirty="0" smtClean="0"/>
              <a:t> Compiled by</a:t>
            </a:r>
          </a:p>
          <a:p>
            <a:pPr lvl="4"/>
            <a:r>
              <a:rPr lang="en-US" sz="2400" dirty="0" smtClean="0"/>
              <a:t>Program – usually department</a:t>
            </a:r>
          </a:p>
          <a:p>
            <a:pPr lvl="4"/>
            <a:r>
              <a:rPr lang="en-US" sz="2400" dirty="0" smtClean="0"/>
              <a:t>Financial – usually department and verified/approved by finance liaison</a:t>
            </a:r>
          </a:p>
          <a:p>
            <a:pPr lvl="2"/>
            <a:r>
              <a:rPr lang="en-US" dirty="0" smtClean="0"/>
              <a:t> Payments – who requests, who approves?</a:t>
            </a:r>
          </a:p>
          <a:p>
            <a:pPr lvl="3"/>
            <a:r>
              <a:rPr lang="en-US" sz="2400" dirty="0" smtClean="0"/>
              <a:t>Financial reports documentation for backup</a:t>
            </a:r>
          </a:p>
          <a:p>
            <a:pPr lvl="3"/>
            <a:r>
              <a:rPr lang="en-US" sz="2400" dirty="0" smtClean="0"/>
              <a:t>Key players that need notification of payment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3976</TotalTime>
  <Words>684</Words>
  <Application>Microsoft Office PowerPoint</Application>
  <PresentationFormat>On-screen Show (4:3)</PresentationFormat>
  <Paragraphs>208</Paragraphs>
  <Slides>19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Aharoni</vt:lpstr>
      <vt:lpstr>Arial</vt:lpstr>
      <vt:lpstr>Broadway</vt:lpstr>
      <vt:lpstr>Eras Bold ITC</vt:lpstr>
      <vt:lpstr>Tahoma</vt:lpstr>
      <vt:lpstr>Wingdings</vt:lpstr>
      <vt:lpstr>Textured</vt:lpstr>
      <vt:lpstr> Grant Management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City of Peoria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Mindy Russell</cp:lastModifiedBy>
  <cp:revision>455</cp:revision>
  <cp:lastPrinted>2018-02-06T23:34:49Z</cp:lastPrinted>
  <dcterms:created xsi:type="dcterms:W3CDTF">2005-09-04T02:15:01Z</dcterms:created>
  <dcterms:modified xsi:type="dcterms:W3CDTF">2019-04-24T23:21:04Z</dcterms:modified>
</cp:coreProperties>
</file>