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9" r:id="rId11"/>
    <p:sldId id="276" r:id="rId12"/>
    <p:sldId id="267" r:id="rId13"/>
    <p:sldId id="277" r:id="rId14"/>
    <p:sldId id="278" r:id="rId15"/>
    <p:sldId id="280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59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1139" autoAdjust="0"/>
  </p:normalViewPr>
  <p:slideViewPr>
    <p:cSldViewPr snapToGrid="0">
      <p:cViewPr varScale="1">
        <p:scale>
          <a:sx n="102" d="100"/>
          <a:sy n="102" d="100"/>
        </p:scale>
        <p:origin x="87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F02F66-B166-4966-8F70-D4FDFB6F115C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3022DF-8472-4159-B368-12F6524BA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9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DB615-E501-4275-B076-327D62D75AB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2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91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11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4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86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88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440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748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700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057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9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82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798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170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513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466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93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2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4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67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17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71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14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22DF-8472-4159-B368-12F6524BAF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1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2"/>
            <a:ext cx="9144000" cy="2514455"/>
          </a:xfrm>
        </p:spPr>
        <p:txBody>
          <a:bodyPr anchor="b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51118"/>
            <a:ext cx="9144000" cy="15690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40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25272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17800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296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325272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178009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510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2374"/>
            <a:ext cx="10515600" cy="892532"/>
          </a:xfrm>
        </p:spPr>
        <p:txBody>
          <a:bodyPr anchor="b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75582"/>
            <a:ext cx="5181600" cy="47126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75582"/>
            <a:ext cx="5181600" cy="4712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F93B5-351F-4848-A1D7-227DD99B4025}" type="slidenum">
              <a:rPr lang="en-US" smtClean="0">
                <a:solidFill>
                  <a:srgbClr val="E9E9EA"/>
                </a:solidFill>
              </a:rPr>
              <a:pPr/>
              <a:t>‹#›</a:t>
            </a:fld>
            <a:endParaRPr lang="en-US" dirty="0">
              <a:solidFill>
                <a:srgbClr val="E9E9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78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ab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1644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547445"/>
            <a:ext cx="10515600" cy="471267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F93B5-351F-4848-A1D7-227DD99B4025}" type="slidenum">
              <a:rPr lang="en-US" smtClean="0">
                <a:solidFill>
                  <a:srgbClr val="E9E9EA"/>
                </a:solidFill>
              </a:rPr>
              <a:pPr/>
              <a:t>‹#›</a:t>
            </a:fld>
            <a:endParaRPr lang="en-US" dirty="0">
              <a:solidFill>
                <a:srgbClr val="E9E9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17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6" y="1424998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98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D322EC0-2B7A-4956-A6D9-5F96077D1BC3}" type="datetimeFigureOut">
              <a:rPr lang="en-US">
                <a:solidFill>
                  <a:srgbClr val="005D7B"/>
                </a:solidFill>
              </a:rPr>
              <a:pPr/>
              <a:t>5/3/2019</a:t>
            </a:fld>
            <a:endParaRPr lang="en-US" dirty="0">
              <a:solidFill>
                <a:srgbClr val="005D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5D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4CD9E0E-575D-4FD4-AE95-F4BBFA651D06}" type="slidenum">
              <a:rPr lang="en-US" smtClean="0">
                <a:solidFill>
                  <a:srgbClr val="E9E9EA"/>
                </a:solidFill>
              </a:rPr>
              <a:pPr/>
              <a:t>‹#›</a:t>
            </a:fld>
            <a:endParaRPr lang="en-US" dirty="0">
              <a:solidFill>
                <a:srgbClr val="E9E9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0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09401"/>
            <a:ext cx="10515600" cy="979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508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2743200" cy="454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accent5"/>
                </a:solidFill>
              </a:defRPr>
            </a:lvl1pPr>
          </a:lstStyle>
          <a:p>
            <a:fld id="{392F93B5-351F-4848-A1D7-227DD99B4025}" type="slidenum">
              <a:rPr lang="en-US" smtClean="0">
                <a:solidFill>
                  <a:srgbClr val="E9E9EA"/>
                </a:solidFill>
              </a:rPr>
              <a:pPr/>
              <a:t>‹#›</a:t>
            </a:fld>
            <a:endParaRPr lang="en-US" dirty="0">
              <a:solidFill>
                <a:srgbClr val="E9E9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9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Proxima Nova Semibold" charset="0"/>
          <a:ea typeface="Proxima Nova Semibold" charset="0"/>
          <a:cs typeface="Proxima Nova Semibol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3200" kern="1200">
          <a:solidFill>
            <a:schemeClr val="accent6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50000"/>
        <a:buFont typeface="Wingdings" panose="05000000000000000000" pitchFamily="2" charset="2"/>
        <a:buChar char="q"/>
        <a:defRPr sz="2400" kern="1200">
          <a:solidFill>
            <a:schemeClr val="accent6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70000"/>
        <a:buFont typeface="Wingdings" panose="05000000000000000000" pitchFamily="2" charset="2"/>
        <a:buChar char="Ø"/>
        <a:defRPr sz="2000" kern="1200">
          <a:solidFill>
            <a:schemeClr val="accent6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53142" y="4419601"/>
            <a:ext cx="5029201" cy="1033010"/>
          </a:xfrm>
        </p:spPr>
        <p:txBody>
          <a:bodyPr>
            <a:noAutofit/>
          </a:bodyPr>
          <a:lstStyle/>
          <a:p>
            <a:r>
              <a:rPr lang="en-US" sz="5400" dirty="0"/>
              <a:t>Capital </a:t>
            </a:r>
            <a:r>
              <a:rPr lang="en-US" sz="5400" dirty="0" smtClean="0"/>
              <a:t>Assets Through </a:t>
            </a:r>
            <a:r>
              <a:rPr lang="en-US" sz="5400" dirty="0"/>
              <a:t>the </a:t>
            </a:r>
            <a:r>
              <a:rPr lang="en-US" sz="5400" dirty="0" smtClean="0"/>
              <a:t>Eyes </a:t>
            </a:r>
            <a:r>
              <a:rPr lang="en-US" sz="5400" dirty="0"/>
              <a:t>of an </a:t>
            </a:r>
            <a:r>
              <a:rPr lang="en-US" sz="5400" dirty="0" smtClean="0"/>
              <a:t>Auditor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560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Internal Control Deficiencies and Misstatements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review process over capital asset additions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3200" dirty="0" smtClean="0"/>
              <a:t>Is the correct asset value being added? 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Does the addition account for all ancillary costs?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Are there multiple invoices involved? Are they all captured?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313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Internal Control Deficiencies and Misstatements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reconciliation process between asset additions and actual capital outlay expenditures</a:t>
            </a:r>
          </a:p>
          <a:p>
            <a:endParaRPr lang="en-US" dirty="0" smtClean="0"/>
          </a:p>
          <a:p>
            <a:pPr lvl="1"/>
            <a:r>
              <a:rPr lang="en-US" sz="3200" dirty="0" smtClean="0"/>
              <a:t>Documenting the process of reconciliations</a:t>
            </a:r>
          </a:p>
          <a:p>
            <a:pPr lvl="2"/>
            <a:r>
              <a:rPr lang="en-US" sz="3200" dirty="0" smtClean="0"/>
              <a:t>By Fund</a:t>
            </a:r>
          </a:p>
          <a:p>
            <a:pPr lvl="2"/>
            <a:r>
              <a:rPr lang="en-US" sz="3200" dirty="0" smtClean="0"/>
              <a:t>By Expenditure Code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65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Internal Control Deficiencies and Misstatements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Donated Assets</a:t>
            </a:r>
          </a:p>
          <a:p>
            <a:pPr lvl="1"/>
            <a:r>
              <a:rPr lang="en-US" sz="3200" dirty="0" smtClean="0"/>
              <a:t>Not identified at time of donation.</a:t>
            </a:r>
          </a:p>
          <a:p>
            <a:pPr lvl="1"/>
            <a:r>
              <a:rPr lang="en-US" sz="3200" dirty="0" smtClean="0"/>
              <a:t>Not identified until asset is deleted.</a:t>
            </a:r>
          </a:p>
          <a:p>
            <a:pPr lvl="1"/>
            <a:endParaRPr lang="en-US" sz="3200" dirty="0"/>
          </a:p>
          <a:p>
            <a:r>
              <a:rPr lang="en-US" dirty="0" smtClean="0"/>
              <a:t>Recent example – Land was sold (discovered reading minutes), but was not deleted from listing. Reason it wasn’t on the listing was because it was never added in the first place!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09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Internal Control Deficiencies and Misstatements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Useful lives</a:t>
            </a:r>
          </a:p>
          <a:p>
            <a:endParaRPr lang="en-US" dirty="0" smtClean="0"/>
          </a:p>
          <a:p>
            <a:pPr lvl="1"/>
            <a:r>
              <a:rPr lang="en-US" sz="3200" dirty="0" smtClean="0"/>
              <a:t>Organizations have detailed policies/procedures over useful lives but not followed in practice.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Conversely, if policies are very generic, it often leads to useful lives that do not match real useful lives of assets.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pPr lvl="1"/>
            <a:r>
              <a:rPr lang="en-US" sz="3200" dirty="0" smtClean="0"/>
              <a:t>Are users of the assets providing information on the expected service life of assets?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05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Internal Control Deficiencies and Misstatements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Construction in Progress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Projects are not moved into a depreciable category when placed into service.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Reconciliation of CIP project accounts are not being performed resulting in period costs not being expensed.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Projects are not separated into the appropriate depreciable asset categories and useful lives are not appropriately assigned.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50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Internal Control Deficiencies and Misstatements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Contributed Capital</a:t>
            </a:r>
          </a:p>
          <a:p>
            <a:endParaRPr lang="en-US" dirty="0" smtClean="0"/>
          </a:p>
          <a:p>
            <a:pPr lvl="1"/>
            <a:r>
              <a:rPr lang="en-US" sz="3200" dirty="0" smtClean="0"/>
              <a:t>Generally does not follow standard procedures for adding assets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Relying on outside sources for accurate information</a:t>
            </a:r>
          </a:p>
          <a:p>
            <a:pPr lvl="2"/>
            <a:r>
              <a:rPr lang="en-US" sz="3200" dirty="0" smtClean="0"/>
              <a:t>Not consistent between projects</a:t>
            </a:r>
          </a:p>
          <a:p>
            <a:pPr lvl="2"/>
            <a:r>
              <a:rPr lang="en-US" sz="3200" dirty="0" smtClean="0"/>
              <a:t>Other departments do not know ramifications of not communicating projects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98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wait until the auditor’s are on site to update capital asset schedules.</a:t>
            </a:r>
          </a:p>
          <a:p>
            <a:r>
              <a:rPr lang="en-US" dirty="0" smtClean="0"/>
              <a:t>Don’t treat capital assets as a hazing ritual for new staff.</a:t>
            </a:r>
          </a:p>
          <a:p>
            <a:r>
              <a:rPr lang="en-US" dirty="0" smtClean="0"/>
              <a:t>Ensure capital asset accountant receives the appropriate training and guidance.</a:t>
            </a:r>
          </a:p>
          <a:p>
            <a:r>
              <a:rPr lang="en-US" dirty="0" smtClean="0"/>
              <a:t>Have someone thoroughly review the capital asset schedules before they are finalized.</a:t>
            </a:r>
          </a:p>
          <a:p>
            <a:r>
              <a:rPr lang="en-US" dirty="0" smtClean="0"/>
              <a:t>Perform periodic risk assessments.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10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Guidance (UG)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does UG define equipment?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/>
              <a:t>CFR 200.33 </a:t>
            </a:r>
            <a:r>
              <a:rPr lang="en-US" dirty="0" smtClean="0"/>
              <a:t>- </a:t>
            </a:r>
            <a:r>
              <a:rPr lang="en-US" dirty="0"/>
              <a:t>tangible personal property (including information technology systems) having a useful life of more than one year and a per-unit acquisition cost which equals or exceeds the lesser of the capitalization level established by the non-Federal entity for financial statement purposes, or $5,000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289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Guidance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Next step: Where was the federal funding sourced?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State award – The State’s policies and procedures apply.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Direct Federal award – 2 CFR 200.313 applies.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96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Guidance – Property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Does </a:t>
            </a:r>
            <a:r>
              <a:rPr lang="en-US" dirty="0"/>
              <a:t>the government identify the equipment as federally funded and retain the minimum information required below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Description of the property, including location, use, and </a:t>
            </a:r>
            <a:r>
              <a:rPr lang="en-US" dirty="0" smtClean="0"/>
              <a:t>condition</a:t>
            </a:r>
          </a:p>
          <a:p>
            <a:r>
              <a:rPr lang="en-US" dirty="0"/>
              <a:t>Serial Number or other identification </a:t>
            </a:r>
            <a:r>
              <a:rPr lang="en-US" dirty="0" smtClean="0"/>
              <a:t>number</a:t>
            </a:r>
          </a:p>
          <a:p>
            <a:r>
              <a:rPr lang="en-US" dirty="0"/>
              <a:t>Source of funding including the Federal Award Identification Number </a:t>
            </a:r>
            <a:r>
              <a:rPr lang="en-US" b="1" dirty="0"/>
              <a:t>(</a:t>
            </a:r>
            <a:r>
              <a:rPr lang="en-US" dirty="0"/>
              <a:t>FAIN</a:t>
            </a:r>
            <a:r>
              <a:rPr lang="en-US" dirty="0" smtClean="0"/>
              <a:t>)</a:t>
            </a:r>
          </a:p>
          <a:p>
            <a:r>
              <a:rPr lang="en-US" dirty="0"/>
              <a:t>Date of disposal and sale price if </a:t>
            </a:r>
            <a:r>
              <a:rPr lang="en-US" dirty="0" smtClean="0"/>
              <a:t>applicable</a:t>
            </a:r>
          </a:p>
          <a:p>
            <a:r>
              <a:rPr lang="en-US" dirty="0"/>
              <a:t>Cost of property and percentage of federal </a:t>
            </a:r>
            <a:r>
              <a:rPr lang="en-US" dirty="0" smtClean="0"/>
              <a:t>funding</a:t>
            </a:r>
          </a:p>
          <a:p>
            <a:r>
              <a:rPr lang="en-US" dirty="0"/>
              <a:t>Acquisition date and who holds title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176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Controls over Capital Asset Reporting</a:t>
            </a:r>
          </a:p>
          <a:p>
            <a:r>
              <a:rPr lang="en-US" dirty="0" smtClean="0"/>
              <a:t>Addressing the Risk of Misappropriation</a:t>
            </a:r>
          </a:p>
          <a:p>
            <a:r>
              <a:rPr lang="en-US" dirty="0" smtClean="0"/>
              <a:t>Common Internal Control Deficiencies and Misstatements</a:t>
            </a:r>
          </a:p>
          <a:p>
            <a:r>
              <a:rPr lang="en-US" dirty="0" smtClean="0"/>
              <a:t>Uniform Guidance Requirements over Equipment</a:t>
            </a:r>
          </a:p>
        </p:txBody>
      </p:sp>
    </p:spTree>
    <p:extLst>
      <p:ext uri="{BB962C8B-B14F-4D97-AF65-F5344CB8AC3E}">
        <p14:creationId xmlns:p14="http://schemas.microsoft.com/office/powerpoint/2010/main" val="82000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Guidance – Property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government only use the equipment for authorized purposes? See 200.313(c)(1)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Does the government ensure liens are not placed on the property without the approval of the grantor?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Does the government charge an appropriate fee when equipment is used for a non-federally funded program or project? See 200.313(c)(3)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2632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Guidance –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government inventory the equipment and reconcile the results of the inventory to the inventory listing at least every two years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55932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Uniform Guidance – Maintenance and Safeguards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government have a system of routine maintenance to ensure property is kept in good condition</a:t>
            </a:r>
            <a:r>
              <a:rPr lang="en-US" dirty="0" smtClean="0"/>
              <a:t>?</a:t>
            </a:r>
          </a:p>
          <a:p>
            <a:r>
              <a:rPr lang="en-US" dirty="0"/>
              <a:t>Is property adequately secured and controlled to prevent theft, misuse, or damage? 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the property adequately insured against damage or theft?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036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Uniform Guidance – Disposal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equipment is identified for disposal does the government first seek disposition instructions from the grantor</a:t>
            </a:r>
            <a:r>
              <a:rPr lang="en-US" dirty="0" smtClean="0"/>
              <a:t>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7241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381000"/>
            <a:ext cx="4778829" cy="1587209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1850" y="2569029"/>
            <a:ext cx="5666921" cy="3109167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Chris Goeman, CPA, CGFM</a:t>
            </a:r>
          </a:p>
          <a:p>
            <a:r>
              <a:rPr lang="en-US" sz="2200" dirty="0"/>
              <a:t>c</a:t>
            </a:r>
            <a:r>
              <a:rPr lang="en-US" sz="2200" dirty="0" smtClean="0"/>
              <a:t>hristopher.goeman@heinfeldmeech.com </a:t>
            </a:r>
          </a:p>
          <a:p>
            <a:endParaRPr lang="en-US" sz="2000" dirty="0" smtClean="0"/>
          </a:p>
          <a:p>
            <a:r>
              <a:rPr lang="en-US" sz="2200" dirty="0" smtClean="0"/>
              <a:t>Joshua Jumper, CPA, CGFM	</a:t>
            </a:r>
          </a:p>
          <a:p>
            <a:r>
              <a:rPr lang="en-US" sz="2200" dirty="0"/>
              <a:t>j</a:t>
            </a:r>
            <a:r>
              <a:rPr lang="en-US" sz="2200" dirty="0" smtClean="0"/>
              <a:t>oshua.jumper@heinfeldmeech.com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448800" y="6400800"/>
            <a:ext cx="2743200" cy="454025"/>
          </a:xfrm>
        </p:spPr>
        <p:txBody>
          <a:bodyPr/>
          <a:lstStyle/>
          <a:p>
            <a:fld id="{392F93B5-351F-4848-A1D7-227DD99B4025}" type="slidenum">
              <a:rPr lang="en-US" smtClean="0">
                <a:solidFill>
                  <a:srgbClr val="E9E9EA"/>
                </a:solidFill>
              </a:rPr>
              <a:pPr/>
              <a:t>24</a:t>
            </a:fld>
            <a:endParaRPr lang="en-US" dirty="0">
              <a:solidFill>
                <a:srgbClr val="E9E9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Management’s Assertions?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Existence or Occurrence</a:t>
            </a:r>
          </a:p>
          <a:p>
            <a:r>
              <a:rPr lang="en-US" dirty="0"/>
              <a:t>Rights or </a:t>
            </a:r>
            <a:r>
              <a:rPr lang="en-US" dirty="0" smtClean="0"/>
              <a:t>Obligations</a:t>
            </a:r>
          </a:p>
          <a:p>
            <a:r>
              <a:rPr lang="en-US" dirty="0" smtClean="0"/>
              <a:t>Completeness</a:t>
            </a:r>
          </a:p>
          <a:p>
            <a:r>
              <a:rPr lang="en-US" dirty="0" smtClean="0"/>
              <a:t>Accuracy or Valuation</a:t>
            </a:r>
          </a:p>
          <a:p>
            <a:r>
              <a:rPr lang="en-US" dirty="0" smtClean="0"/>
              <a:t>Cutoff</a:t>
            </a:r>
          </a:p>
          <a:p>
            <a:r>
              <a:rPr lang="en-US" dirty="0" smtClean="0"/>
              <a:t>Understandability, Classification, Presentation, and Disclosure</a:t>
            </a:r>
          </a:p>
        </p:txBody>
      </p:sp>
    </p:spTree>
    <p:extLst>
      <p:ext uri="{BB962C8B-B14F-4D97-AF65-F5344CB8AC3E}">
        <p14:creationId xmlns:p14="http://schemas.microsoft.com/office/powerpoint/2010/main" val="94391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ts val="1000"/>
              </a:spcBef>
              <a:buNone/>
            </a:pPr>
            <a:r>
              <a:rPr lang="en-US" sz="3200" dirty="0"/>
              <a:t>Reporting Control Objective – </a:t>
            </a:r>
            <a:r>
              <a:rPr lang="en-US" sz="3200" dirty="0">
                <a:solidFill>
                  <a:srgbClr val="00B050"/>
                </a:solidFill>
              </a:rPr>
              <a:t>All capital assets reported are </a:t>
            </a:r>
            <a:r>
              <a:rPr lang="en-US" sz="3200" dirty="0" smtClean="0">
                <a:solidFill>
                  <a:srgbClr val="00B050"/>
                </a:solidFill>
              </a:rPr>
              <a:t>valid.</a:t>
            </a:r>
            <a:endParaRPr lang="en-US" sz="3200" dirty="0">
              <a:solidFill>
                <a:srgbClr val="00B050"/>
              </a:solidFill>
            </a:endParaRPr>
          </a:p>
          <a:p>
            <a:pPr marL="0" lvl="2" indent="0">
              <a:spcBef>
                <a:spcPts val="1000"/>
              </a:spcBef>
              <a:buNone/>
            </a:pPr>
            <a:r>
              <a:rPr lang="en-US" dirty="0" smtClean="0"/>
              <a:t>Internal </a:t>
            </a:r>
            <a:r>
              <a:rPr lang="en-US" dirty="0"/>
              <a:t>Controls: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Periodic physical inventory and reconciliation to capital asset records.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Capital </a:t>
            </a:r>
            <a:r>
              <a:rPr lang="en-US" dirty="0"/>
              <a:t>asset deletions are properly authorized, identified, and tracked by appropriate staff.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/>
              <a:t>Capital asset records are reconciled periodically to the controlling accounts in the general ledger.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4" indent="0">
              <a:spcBef>
                <a:spcPts val="1000"/>
              </a:spcBef>
              <a:buNone/>
            </a:pPr>
            <a:endParaRPr lang="en-US" dirty="0" smtClean="0"/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685800" lvl="3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ts val="1000"/>
              </a:spcBef>
              <a:buNone/>
            </a:pPr>
            <a:r>
              <a:rPr lang="en-US" sz="3200" dirty="0"/>
              <a:t>Reporting Control Objective – </a:t>
            </a:r>
            <a:r>
              <a:rPr lang="en-US" sz="3200" dirty="0" smtClean="0">
                <a:solidFill>
                  <a:srgbClr val="00B050"/>
                </a:solidFill>
              </a:rPr>
              <a:t>All capital assets are reported.</a:t>
            </a:r>
            <a:endParaRPr lang="en-US" sz="3200" dirty="0">
              <a:solidFill>
                <a:srgbClr val="00B050"/>
              </a:solidFill>
            </a:endParaRPr>
          </a:p>
          <a:p>
            <a:pPr marL="0" lvl="2" indent="0">
              <a:spcBef>
                <a:spcPts val="1000"/>
              </a:spcBef>
              <a:buNone/>
            </a:pPr>
            <a:r>
              <a:rPr lang="en-US" dirty="0" smtClean="0"/>
              <a:t>Internal </a:t>
            </a:r>
            <a:r>
              <a:rPr lang="en-US" dirty="0"/>
              <a:t>Controls: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Periodic physical inventory and reconciliation to capital asset records.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/>
              <a:t>Capital asset additions are properly identified and tracked through the normal purchasing process</a:t>
            </a:r>
            <a:r>
              <a:rPr lang="en-US" dirty="0" smtClean="0"/>
              <a:t>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Capital outlay expenditures are reconciled to capital additions at least annually.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The CIP budget is reconciled to capital additions annually. 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/>
              <a:t>Leases are spot checked for capital asset recognition</a:t>
            </a:r>
            <a:r>
              <a:rPr lang="en-US" dirty="0" smtClean="0"/>
              <a:t>.</a:t>
            </a:r>
            <a:endParaRPr lang="en-US" dirty="0"/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4" indent="0">
              <a:spcBef>
                <a:spcPts val="1000"/>
              </a:spcBef>
              <a:buNone/>
            </a:pPr>
            <a:endParaRPr lang="en-US" dirty="0" smtClean="0"/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685800" lvl="3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1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Accuracy, Valuation, or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ts val="1000"/>
              </a:spcBef>
              <a:buNone/>
            </a:pPr>
            <a:r>
              <a:rPr lang="en-US" sz="3200" dirty="0"/>
              <a:t>Reporting Control </a:t>
            </a:r>
            <a:r>
              <a:rPr lang="en-US" sz="3200" dirty="0" smtClean="0"/>
              <a:t>Objectives </a:t>
            </a:r>
            <a:r>
              <a:rPr lang="en-US" sz="3200" dirty="0"/>
              <a:t>– </a:t>
            </a:r>
            <a:r>
              <a:rPr lang="en-US" sz="3200" dirty="0" smtClean="0">
                <a:solidFill>
                  <a:srgbClr val="00B050"/>
                </a:solidFill>
              </a:rPr>
              <a:t>Capital </a:t>
            </a:r>
            <a:r>
              <a:rPr lang="en-US" sz="3200" dirty="0">
                <a:solidFill>
                  <a:srgbClr val="00B050"/>
                </a:solidFill>
              </a:rPr>
              <a:t>assets are properly </a:t>
            </a:r>
            <a:r>
              <a:rPr lang="en-US" sz="3200" dirty="0" smtClean="0">
                <a:solidFill>
                  <a:srgbClr val="00B050"/>
                </a:solidFill>
              </a:rPr>
              <a:t>valued and depreciated. 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en-US" dirty="0" smtClean="0"/>
              <a:t>Internal Controls: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Invoices and other purchase documentation is reviewed against capital asset records.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Management review of capital additions to ensure valuation is properly supported.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Capital assets are reviewed annually for impairment. 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Useful lives are assigned based on policy and input from departments.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Depreciation is scanned, spot checked, and reviewed analytically before schedules are finalized. 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4" indent="0">
              <a:spcBef>
                <a:spcPts val="1000"/>
              </a:spcBef>
              <a:buNone/>
            </a:pPr>
            <a:endParaRPr lang="en-US" dirty="0" smtClean="0"/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685800" lvl="3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and 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ts val="1000"/>
              </a:spcBef>
              <a:buNone/>
            </a:pPr>
            <a:r>
              <a:rPr lang="en-US" sz="3200" dirty="0"/>
              <a:t>Reporting Control </a:t>
            </a:r>
            <a:r>
              <a:rPr lang="en-US" sz="3200" dirty="0" smtClean="0"/>
              <a:t>Objectives </a:t>
            </a:r>
            <a:r>
              <a:rPr lang="en-US" sz="3200" dirty="0"/>
              <a:t>– </a:t>
            </a:r>
            <a:r>
              <a:rPr lang="en-US" sz="3200" dirty="0" smtClean="0">
                <a:solidFill>
                  <a:srgbClr val="00B050"/>
                </a:solidFill>
              </a:rPr>
              <a:t>Capital </a:t>
            </a:r>
            <a:r>
              <a:rPr lang="en-US" sz="3200" dirty="0">
                <a:solidFill>
                  <a:srgbClr val="00B050"/>
                </a:solidFill>
              </a:rPr>
              <a:t>assets are </a:t>
            </a:r>
            <a:r>
              <a:rPr lang="en-US" sz="3200" dirty="0" smtClean="0">
                <a:solidFill>
                  <a:srgbClr val="00B050"/>
                </a:solidFill>
              </a:rPr>
              <a:t>classified appropriately (fund/account/activity) and related disclosures are presented in accordance with GAAP.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en-US" dirty="0" smtClean="0"/>
              <a:t>Internal Controls: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/>
              <a:t>Capital asset records are reconciled periodically to the controlling accounts in the general ledger</a:t>
            </a:r>
            <a:r>
              <a:rPr lang="en-US" dirty="0" smtClean="0"/>
              <a:t>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Management </a:t>
            </a:r>
            <a:r>
              <a:rPr lang="en-US" dirty="0"/>
              <a:t>reviews financial statements and disclosures to ensure they agree with the general ledger and are complete</a:t>
            </a:r>
            <a:r>
              <a:rPr lang="en-US" dirty="0" smtClean="0"/>
              <a:t>.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Financial statement checklist is completed. (GFOA checklist)</a:t>
            </a:r>
          </a:p>
          <a:p>
            <a:pPr marL="1143000" lvl="4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4" indent="0">
              <a:spcBef>
                <a:spcPts val="1000"/>
              </a:spcBef>
              <a:buNone/>
            </a:pPr>
            <a:endParaRPr lang="en-US" dirty="0" smtClean="0"/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685800" lvl="3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F93B5-351F-4848-A1D7-227DD99B4025}" type="slidenum">
              <a:rPr lang="en-US" smtClean="0">
                <a:solidFill>
                  <a:srgbClr val="E9E9EA"/>
                </a:solidFill>
              </a:rPr>
              <a:pPr/>
              <a:t>7</a:t>
            </a:fld>
            <a:endParaRPr lang="en-US" dirty="0">
              <a:solidFill>
                <a:srgbClr val="E9E9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Misappropriation of Capital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Operating Control Objective – </a:t>
            </a:r>
            <a:r>
              <a:rPr lang="en-US" dirty="0" smtClean="0">
                <a:solidFill>
                  <a:srgbClr val="00B050"/>
                </a:solidFill>
              </a:rPr>
              <a:t>Capital assets are adequately safeguarded against theft and misuse.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Internal Controls:</a:t>
            </a:r>
          </a:p>
          <a:p>
            <a:pPr lvl="2"/>
            <a:r>
              <a:rPr lang="en-US" dirty="0"/>
              <a:t>All types </a:t>
            </a:r>
            <a:r>
              <a:rPr lang="en-US" dirty="0" smtClean="0"/>
              <a:t>of at-risk </a:t>
            </a:r>
            <a:r>
              <a:rPr lang="en-US" dirty="0"/>
              <a:t>capital assets are adequately </a:t>
            </a:r>
            <a:r>
              <a:rPr lang="en-US" dirty="0" smtClean="0"/>
              <a:t>safeguarded </a:t>
            </a:r>
            <a:r>
              <a:rPr lang="en-US" dirty="0"/>
              <a:t>(security guards, alarms, restricted access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smtClean="0"/>
              <a:t>Adequate levels of insurance are maintained. </a:t>
            </a:r>
          </a:p>
          <a:p>
            <a:pPr lvl="2"/>
            <a:r>
              <a:rPr lang="en-US" dirty="0" smtClean="0"/>
              <a:t>Physical inventories are conducted periodically and differences are investigated. (detective control)</a:t>
            </a:r>
          </a:p>
          <a:p>
            <a:pPr lvl="2"/>
            <a:r>
              <a:rPr lang="en-US" dirty="0" smtClean="0"/>
              <a:t>The individual responsible for taking the inventory is not the custodian of the asset or charged with maintaining capital asset records.</a:t>
            </a:r>
          </a:p>
          <a:p>
            <a:pPr lvl="2"/>
            <a:r>
              <a:rPr lang="en-US" dirty="0" smtClean="0"/>
              <a:t>Logs of use are maintained and reviewed periodically to ensure assets are being used as intended.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9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5"/>
            <a:ext cx="10515600" cy="1759888"/>
          </a:xfrm>
        </p:spPr>
        <p:txBody>
          <a:bodyPr>
            <a:normAutofit/>
          </a:bodyPr>
          <a:lstStyle/>
          <a:p>
            <a:r>
              <a:rPr lang="en-US" dirty="0"/>
              <a:t>Common Internal Control Deficiencies and Misstatements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5783"/>
            <a:ext cx="10515600" cy="471267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internal control deficiency does not always lead to a misstatement</a:t>
            </a:r>
          </a:p>
          <a:p>
            <a:pPr lvl="1"/>
            <a:r>
              <a:rPr lang="en-US" sz="3200" dirty="0" smtClean="0"/>
              <a:t>However, a misstatement is unlikely to be prevented or detected</a:t>
            </a:r>
          </a:p>
        </p:txBody>
      </p:sp>
    </p:spTree>
    <p:extLst>
      <p:ext uri="{BB962C8B-B14F-4D97-AF65-F5344CB8AC3E}">
        <p14:creationId xmlns:p14="http://schemas.microsoft.com/office/powerpoint/2010/main" val="1982735327"/>
      </p:ext>
    </p:extLst>
  </p:cSld>
  <p:clrMapOvr>
    <a:masterClrMapping/>
  </p:clrMapOvr>
</p:sld>
</file>

<file path=ppt/theme/theme1.xml><?xml version="1.0" encoding="utf-8"?>
<a:theme xmlns:a="http://schemas.openxmlformats.org/drawingml/2006/main" name="Bottom Bar External">
  <a:themeElements>
    <a:clrScheme name="HeinfeldMeech3">
      <a:dk1>
        <a:srgbClr val="005D7B"/>
      </a:dk1>
      <a:lt1>
        <a:srgbClr val="E9E9EA"/>
      </a:lt1>
      <a:dk2>
        <a:srgbClr val="003E52"/>
      </a:dk2>
      <a:lt2>
        <a:srgbClr val="E2E2E2"/>
      </a:lt2>
      <a:accent1>
        <a:srgbClr val="007DA4"/>
      </a:accent1>
      <a:accent2>
        <a:srgbClr val="717271"/>
      </a:accent2>
      <a:accent3>
        <a:srgbClr val="939598"/>
      </a:accent3>
      <a:accent4>
        <a:srgbClr val="6EBED1"/>
      </a:accent4>
      <a:accent5>
        <a:srgbClr val="E9E9EA"/>
      </a:accent5>
      <a:accent6>
        <a:srgbClr val="161617"/>
      </a:accent6>
      <a:hlink>
        <a:srgbClr val="6EBED1"/>
      </a:hlink>
      <a:folHlink>
        <a:srgbClr val="007DA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1165</Words>
  <Application>Microsoft Office PowerPoint</Application>
  <PresentationFormat>Widescreen</PresentationFormat>
  <Paragraphs>184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Proxima Nova</vt:lpstr>
      <vt:lpstr>Proxima Nova Semibold</vt:lpstr>
      <vt:lpstr>Wingdings</vt:lpstr>
      <vt:lpstr>Bottom Bar External</vt:lpstr>
      <vt:lpstr>Capital Assets Through the Eyes of an Auditor</vt:lpstr>
      <vt:lpstr>Agenda</vt:lpstr>
      <vt:lpstr>What are Management’s Assertions?</vt:lpstr>
      <vt:lpstr>Existence</vt:lpstr>
      <vt:lpstr>Completeness</vt:lpstr>
      <vt:lpstr>Accuracy, Valuation, or Allocation</vt:lpstr>
      <vt:lpstr>Classification and Disclosure</vt:lpstr>
      <vt:lpstr>Misappropriation of Capital Assets</vt:lpstr>
      <vt:lpstr>Common Internal Control Deficiencies and Misstatements</vt:lpstr>
      <vt:lpstr>Common Internal Control Deficiencies and Misstatements</vt:lpstr>
      <vt:lpstr>Common Internal Control Deficiencies and Misstatements</vt:lpstr>
      <vt:lpstr>Common Internal Control Deficiencies and Misstatements</vt:lpstr>
      <vt:lpstr>Common Internal Control Deficiencies and Misstatements</vt:lpstr>
      <vt:lpstr>Common Internal Control Deficiencies and Misstatements</vt:lpstr>
      <vt:lpstr>Common Internal Control Deficiencies and Misstatements</vt:lpstr>
      <vt:lpstr>Other Tips</vt:lpstr>
      <vt:lpstr>Uniform Guidance (UG)</vt:lpstr>
      <vt:lpstr>Uniform Guidance (cont’d)</vt:lpstr>
      <vt:lpstr>Uniform Guidance – Property Records</vt:lpstr>
      <vt:lpstr>Uniform Guidance – Property Use</vt:lpstr>
      <vt:lpstr>Uniform Guidance – Inventory</vt:lpstr>
      <vt:lpstr>Uniform Guidance – Maintenance and Safeguards</vt:lpstr>
      <vt:lpstr>Uniform Guidance – Disposal</vt:lpstr>
      <vt:lpstr>Questions?</vt:lpstr>
    </vt:vector>
  </TitlesOfParts>
  <Company>Heinfeld, Meech &amp; 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Assets Through the Eyes of an Auditor</dc:title>
  <dc:creator>Christopher Goeman</dc:creator>
  <cp:lastModifiedBy>Christopher Goeman</cp:lastModifiedBy>
  <cp:revision>49</cp:revision>
  <cp:lastPrinted>2019-04-29T20:13:38Z</cp:lastPrinted>
  <dcterms:created xsi:type="dcterms:W3CDTF">2019-04-15T20:17:24Z</dcterms:created>
  <dcterms:modified xsi:type="dcterms:W3CDTF">2019-05-03T18:49:51Z</dcterms:modified>
</cp:coreProperties>
</file>